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8" r:id="rId5"/>
    <p:sldId id="259" r:id="rId6"/>
    <p:sldId id="267" r:id="rId7"/>
    <p:sldId id="260" r:id="rId8"/>
    <p:sldId id="301" r:id="rId9"/>
    <p:sldId id="300" r:id="rId10"/>
    <p:sldId id="270" r:id="rId11"/>
    <p:sldId id="271" r:id="rId12"/>
    <p:sldId id="261" r:id="rId13"/>
    <p:sldId id="276" r:id="rId14"/>
    <p:sldId id="262" r:id="rId15"/>
    <p:sldId id="277" r:id="rId16"/>
    <p:sldId id="278" r:id="rId17"/>
    <p:sldId id="272" r:id="rId18"/>
    <p:sldId id="281" r:id="rId19"/>
    <p:sldId id="279" r:id="rId20"/>
    <p:sldId id="273" r:id="rId21"/>
    <p:sldId id="283" r:id="rId22"/>
    <p:sldId id="282" r:id="rId23"/>
    <p:sldId id="275" r:id="rId24"/>
    <p:sldId id="284" r:id="rId25"/>
    <p:sldId id="285" r:id="rId26"/>
    <p:sldId id="287" r:id="rId27"/>
    <p:sldId id="286" r:id="rId28"/>
    <p:sldId id="289" r:id="rId29"/>
    <p:sldId id="291" r:id="rId30"/>
    <p:sldId id="292" r:id="rId31"/>
    <p:sldId id="293" r:id="rId32"/>
    <p:sldId id="274" r:id="rId33"/>
    <p:sldId id="294" r:id="rId34"/>
    <p:sldId id="296" r:id="rId35"/>
    <p:sldId id="297" r:id="rId36"/>
    <p:sldId id="298" r:id="rId37"/>
    <p:sldId id="299" r:id="rId38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61" d="100"/>
          <a:sy n="61" d="100"/>
        </p:scale>
        <p:origin x="3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86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548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69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40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376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35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86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46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90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3549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82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6252F18-7F41-4705-9A2A-0CF718AD73E9}" type="datetimeFigureOut">
              <a:rPr lang="en-GB" smtClean="0"/>
              <a:t>08/09/2017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598CC340-F65C-4412-A26F-2A139120C47A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4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12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Bab 2: Persamaan Diferensial Orde-1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0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Persamaan Diferensial Orde-1 Autonomous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2293495"/>
                <a:ext cx="11586411" cy="4456220"/>
              </a:xfrm>
            </p:spPr>
            <p:txBody>
              <a:bodyPr/>
              <a:lstStyle/>
              <a:p>
                <a:r>
                  <a:rPr lang="en-US" smtClean="0"/>
                  <a:t>Persamaan </a:t>
                </a:r>
                <a:r>
                  <a:rPr lang="en-US"/>
                  <a:t>diferensial  orde-1 </a:t>
                </a:r>
                <a:r>
                  <a:rPr lang="en-US" b="1"/>
                  <a:t>autonomous</a:t>
                </a:r>
                <a:r>
                  <a:rPr lang="en-US"/>
                  <a:t>, dimana variabel bebas tidak tampak secara </a:t>
                </a:r>
                <a:r>
                  <a:rPr lang="en-US" smtClean="0"/>
                  <a:t>eksplisit:</a:t>
                </a: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r>
                  <a:rPr lang="en-US" smtClean="0"/>
                  <a:t>Titik kritis diperoleh saat slope-nya nol, sehingga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Jenis kestabilan di titik kritis (</a:t>
                </a:r>
                <a:r>
                  <a:rPr lang="en-US" i="1" smtClean="0"/>
                  <a:t>critical point</a:t>
                </a:r>
                <a:r>
                  <a:rPr lang="en-US" smtClean="0"/>
                  <a:t>):</a:t>
                </a:r>
              </a:p>
              <a:p>
                <a:pPr lvl="1"/>
                <a:endParaRPr lang="en-US" b="1" smtClean="0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2293495"/>
                <a:ext cx="11586411" cy="4456220"/>
              </a:xfrm>
              <a:blipFill rotWithShape="0">
                <a:blip r:embed="rId3"/>
                <a:stretch>
                  <a:fillRect l="-579" t="-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591" y="4176580"/>
            <a:ext cx="3332115" cy="2560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53001" y="4856810"/>
                <a:ext cx="71702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b="1" smtClean="0"/>
                  <a:t>(</a:t>
                </a:r>
                <a:r>
                  <a:rPr lang="en-US" b="1"/>
                  <a:t>a) </a:t>
                </a:r>
                <a:r>
                  <a:rPr lang="en-US" b="1" i="1"/>
                  <a:t>Attractor</a:t>
                </a:r>
                <a:r>
                  <a:rPr lang="en-US"/>
                  <a:t>: stabil asimtotik (sembarang titik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, bergerak menuju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/>
                  <a:t>)</a:t>
                </a:r>
              </a:p>
              <a:p>
                <a:pPr lvl="1"/>
                <a:r>
                  <a:rPr lang="en-US" b="1"/>
                  <a:t>(b)</a:t>
                </a:r>
                <a:r>
                  <a:rPr lang="en-US"/>
                  <a:t> </a:t>
                </a:r>
                <a:r>
                  <a:rPr lang="en-US" b="1" i="1"/>
                  <a:t>Repeller</a:t>
                </a:r>
                <a:r>
                  <a:rPr lang="en-US"/>
                  <a:t> : tidak stabil (sembarang titik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, bergerak menjauhi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/>
                  <a:t>)</a:t>
                </a:r>
              </a:p>
              <a:p>
                <a:pPr lvl="1"/>
                <a:r>
                  <a:rPr lang="en-US" b="1"/>
                  <a:t>(c)</a:t>
                </a:r>
                <a:r>
                  <a:rPr lang="en-US"/>
                  <a:t> dan </a:t>
                </a:r>
                <a:r>
                  <a:rPr lang="en-US" b="1"/>
                  <a:t>(d)</a:t>
                </a:r>
                <a:r>
                  <a:rPr lang="en-US"/>
                  <a:t> </a:t>
                </a:r>
                <a:r>
                  <a:rPr lang="en-US" b="1"/>
                  <a:t>Semi-stabil </a:t>
                </a:r>
                <a:r>
                  <a:rPr lang="en-US"/>
                  <a:t>(sembarang titik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, bergerak menuju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lalu diteruskan menjauhi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mtClean="0"/>
                  <a:t> pada sisi yang lain)</a:t>
                </a:r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001" y="4856810"/>
                <a:ext cx="7170294" cy="1200329"/>
              </a:xfrm>
              <a:prstGeom prst="rect">
                <a:avLst/>
              </a:prstGeom>
              <a:blipFill rotWithShape="0">
                <a:blip r:embed="rId5"/>
                <a:stretch>
                  <a:fillRect t="-3046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2161" y="5116115"/>
                <a:ext cx="1457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Titik kritis,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GB" b="1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1" y="5116115"/>
                <a:ext cx="145799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766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1430726" y="5300781"/>
            <a:ext cx="523340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559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Persamaan Diferensial Orde-1 Autonomous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1948720"/>
                <a:ext cx="11586411" cy="49508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Contoh: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Tentukan titik kritis dan jenisnya, serta gambarkan phase portraitnya.</a:t>
                </a:r>
              </a:p>
              <a:p>
                <a:pPr marL="0" indent="0">
                  <a:buNone/>
                </a:pPr>
                <a:r>
                  <a:rPr lang="en-US"/>
                  <a:t>Jawab: Persamaan diferensial diatas adalah persamaan diferensial orde-1 autonomous. Titik kritis diperoleh pada saat slope-nya nol, atau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. Sehingga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  <a:p>
                <a:r>
                  <a:rPr lang="en-US"/>
                  <a:t>Diperoleh titik kritis: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/>
                  <a:t> dan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/>
                  <a:t>.</a:t>
                </a:r>
              </a:p>
              <a:p>
                <a:endParaRPr lang="en-US" smtClean="0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1948720"/>
                <a:ext cx="11586411" cy="4950895"/>
              </a:xfrm>
              <a:blipFill rotWithShape="0">
                <a:blip r:embed="rId3"/>
                <a:stretch>
                  <a:fillRect l="-579" t="-3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892597"/>
                  </p:ext>
                </p:extLst>
              </p:nvPr>
            </p:nvGraphicFramePr>
            <p:xfrm>
              <a:off x="677825" y="4785926"/>
              <a:ext cx="7276892" cy="1483360"/>
            </p:xfrm>
            <a:graphic>
              <a:graphicData uri="http://schemas.openxmlformats.org/drawingml/2006/table">
                <a:tbl>
                  <a:tblPr firstRow="1" bandRow="1">
                    <a:tableStyleId>{0E3FDE45-AF77-4B5C-9715-49D594BDF05E}</a:tableStyleId>
                  </a:tblPr>
                  <a:tblGrid>
                    <a:gridCol w="1715541"/>
                    <a:gridCol w="1469036"/>
                    <a:gridCol w="2128604"/>
                    <a:gridCol w="196371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Interval sb-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smtClean="0"/>
                            <a:t> 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Slope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oMath>
                          </a14:m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Kemonotonan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Arah panah</a:t>
                          </a:r>
                          <a:endParaRPr lang="en-GB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Minus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Monoton</a:t>
                          </a:r>
                          <a:r>
                            <a:rPr lang="en-US" baseline="0" smtClean="0"/>
                            <a:t> turun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Ke bawah</a:t>
                          </a:r>
                          <a:endParaRPr lang="en-GB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(0,1)</m:t>
                                </m:r>
                              </m:oMath>
                            </m:oMathPara>
                          </a14:m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Plus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Monoton naik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Ke atas</a:t>
                          </a:r>
                          <a:endParaRPr lang="en-GB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∞)</m:t>
                                </m:r>
                              </m:oMath>
                            </m:oMathPara>
                          </a14:m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Minus 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Monoton</a:t>
                          </a:r>
                          <a:r>
                            <a:rPr lang="en-US" baseline="0" smtClean="0"/>
                            <a:t> turun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Ke bawah</a:t>
                          </a:r>
                          <a:endParaRPr lang="en-GB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0892597"/>
                  </p:ext>
                </p:extLst>
              </p:nvPr>
            </p:nvGraphicFramePr>
            <p:xfrm>
              <a:off x="677825" y="4785926"/>
              <a:ext cx="7276892" cy="1483360"/>
            </p:xfrm>
            <a:graphic>
              <a:graphicData uri="http://schemas.openxmlformats.org/drawingml/2006/table">
                <a:tbl>
                  <a:tblPr firstRow="1" bandRow="1">
                    <a:tableStyleId>{0E3FDE45-AF77-4B5C-9715-49D594BDF05E}</a:tableStyleId>
                  </a:tblPr>
                  <a:tblGrid>
                    <a:gridCol w="1715541"/>
                    <a:gridCol w="1469036"/>
                    <a:gridCol w="2128604"/>
                    <a:gridCol w="196371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t="-8197" r="-32526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16116" t="-8197" r="-27768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Kemonotonan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Arah panah</a:t>
                          </a:r>
                          <a:endParaRPr lang="en-GB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t="-108197" r="-32526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Minus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Monoton</a:t>
                          </a:r>
                          <a:r>
                            <a:rPr lang="en-US" baseline="0" smtClean="0"/>
                            <a:t> turun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Ke bawah</a:t>
                          </a:r>
                          <a:endParaRPr lang="en-GB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t="-208197" r="-32526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Plus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Monoton naik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Ke atas</a:t>
                          </a:r>
                          <a:endParaRPr lang="en-GB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t="-308197" r="-32526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Minus 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Monoton</a:t>
                          </a:r>
                          <a:r>
                            <a:rPr lang="en-US" baseline="0" smtClean="0"/>
                            <a:t> turun</a:t>
                          </a:r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/>
                            <a:t>Ke bawah</a:t>
                          </a:r>
                          <a:endParaRPr lang="en-GB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9" name="Group 8"/>
          <p:cNvGrpSpPr/>
          <p:nvPr/>
        </p:nvGrpSpPr>
        <p:grpSpPr>
          <a:xfrm>
            <a:off x="7954717" y="4565736"/>
            <a:ext cx="1591202" cy="2292264"/>
            <a:chOff x="2933700" y="4457451"/>
            <a:chExt cx="1591202" cy="2292264"/>
          </a:xfrm>
        </p:grpSpPr>
        <p:grpSp>
          <p:nvGrpSpPr>
            <p:cNvPr id="7" name="Group 6"/>
            <p:cNvGrpSpPr/>
            <p:nvPr/>
          </p:nvGrpSpPr>
          <p:grpSpPr>
            <a:xfrm>
              <a:off x="2933700" y="4457451"/>
              <a:ext cx="1591202" cy="2292264"/>
              <a:chOff x="2933700" y="4457451"/>
              <a:chExt cx="1591202" cy="229226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3700" y="4457451"/>
                <a:ext cx="943215" cy="229226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480257" y="4466083"/>
                    <a:ext cx="104464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/>
                      <a:t>Sumbu-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endParaRPr lang="en-GB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0257" y="4466083"/>
                    <a:ext cx="1044645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5263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/>
            <p:cNvSpPr txBox="1"/>
            <p:nvPr/>
          </p:nvSpPr>
          <p:spPr>
            <a:xfrm flipH="1">
              <a:off x="3474721" y="5126370"/>
              <a:ext cx="2035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F0"/>
                  </a:solidFill>
                </a:rPr>
                <a:t>1</a:t>
              </a:r>
              <a:endParaRPr lang="en-GB">
                <a:solidFill>
                  <a:srgbClr val="00B0F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265415" y="4239501"/>
            <a:ext cx="137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Phase Line</a:t>
            </a:r>
            <a:r>
              <a:rPr lang="en-US" smtClean="0"/>
              <a:t>:</a:t>
            </a:r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907550" y="5232170"/>
            <a:ext cx="279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Attractor: Stabil Asismtotik</a:t>
            </a:r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897932" y="5927737"/>
            <a:ext cx="279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Repeller: Tidak Stabil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423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Phase Portrait &amp; Kurva Solusi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4" y="1780674"/>
            <a:ext cx="11586411" cy="4969041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Menggambar sketsa phase portrait dan kurva solusi</a:t>
            </a:r>
          </a:p>
          <a:p>
            <a:r>
              <a:rPr lang="en-US" smtClean="0"/>
              <a:t>Phase portrait:</a:t>
            </a:r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2560117" y="2328074"/>
            <a:ext cx="4796556" cy="4392118"/>
            <a:chOff x="3579447" y="2243329"/>
            <a:chExt cx="4796556" cy="43921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9447" y="2243329"/>
              <a:ext cx="4796556" cy="43921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744129" y="6198543"/>
                  <a:ext cx="161982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smtClean="0"/>
                    <a:t>Bidang-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endParaRPr lang="en-GB" sz="200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129" y="6198543"/>
                  <a:ext cx="1619826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759" t="-9231" b="-2769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555233" y="2798274"/>
              <a:ext cx="1233866" cy="707886"/>
            </a:xfrm>
            <a:prstGeom prst="rect">
              <a:avLst/>
            </a:prstGeom>
            <a:solidFill>
              <a:srgbClr val="FFCC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/>
                <a:t>Monoton turun</a:t>
              </a:r>
              <a:endParaRPr lang="en-GB" sz="2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40243" y="3866281"/>
              <a:ext cx="1233866" cy="707886"/>
            </a:xfrm>
            <a:prstGeom prst="rect">
              <a:avLst/>
            </a:prstGeom>
            <a:solidFill>
              <a:srgbClr val="CC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/>
                <a:t>Monoton naik</a:t>
              </a:r>
              <a:endParaRPr lang="en-GB" sz="20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55233" y="5344491"/>
              <a:ext cx="1233866" cy="707886"/>
            </a:xfrm>
            <a:prstGeom prst="rect">
              <a:avLst/>
            </a:prstGeom>
            <a:solidFill>
              <a:srgbClr val="FFCC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/>
                <a:t>Monoton turun</a:t>
              </a:r>
              <a:endParaRPr lang="en-GB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702571" y="2278508"/>
                  <a:ext cx="32978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200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571" y="2278508"/>
                  <a:ext cx="329782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4145695" y="3152217"/>
              <a:ext cx="319772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2000" i="1" smtClean="0">
                <a:solidFill>
                  <a:srgbClr val="00B0F0"/>
                </a:solidFill>
                <a:latin typeface="Cambria Math" panose="02040503050406030204" pitchFamily="18" charset="0"/>
              </a:endParaRPr>
            </a:p>
            <a:p>
              <a:r>
                <a:rPr lang="en-US" sz="2000" smtClean="0">
                  <a:solidFill>
                    <a:srgbClr val="00B0F0"/>
                  </a:solidFill>
                </a:rPr>
                <a:t>1</a:t>
              </a:r>
            </a:p>
            <a:p>
              <a:endParaRPr lang="en-GB" sz="2000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435103" y="2398164"/>
                  <a:ext cx="329782" cy="400110"/>
                </a:xfrm>
                <a:prstGeom prst="rect">
                  <a:avLst/>
                </a:prstGeom>
                <a:solidFill>
                  <a:srgbClr val="FFCCFF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200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103" y="2398164"/>
                  <a:ext cx="329782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7906637" y="4944381"/>
                  <a:ext cx="329782" cy="400110"/>
                </a:xfrm>
                <a:prstGeom prst="rect">
                  <a:avLst/>
                </a:prstGeom>
                <a:solidFill>
                  <a:srgbClr val="FFCCFF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200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6637" y="4944381"/>
                  <a:ext cx="329782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926862" y="2901495"/>
                  <a:ext cx="249085" cy="400110"/>
                </a:xfrm>
                <a:prstGeom prst="rect">
                  <a:avLst/>
                </a:prstGeom>
                <a:solidFill>
                  <a:srgbClr val="FFCCFF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200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862" y="2901495"/>
                  <a:ext cx="249085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31707" b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5947745" y="5418028"/>
                  <a:ext cx="249085" cy="400110"/>
                </a:xfrm>
                <a:prstGeom prst="rect">
                  <a:avLst/>
                </a:prstGeom>
                <a:solidFill>
                  <a:srgbClr val="FFCCFF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200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745" y="5418028"/>
                  <a:ext cx="249085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1707" b="-769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5932754" y="3911820"/>
                  <a:ext cx="249085" cy="400110"/>
                </a:xfrm>
                <a:prstGeom prst="rect">
                  <a:avLst/>
                </a:prstGeom>
                <a:solidFill>
                  <a:srgbClr val="CCFFFF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200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754" y="3911820"/>
                  <a:ext cx="249085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1707" b="-769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601211" y="2185852"/>
                <a:ext cx="25723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latin typeface="AR CENA" panose="02000000000000000000" pitchFamily="2" charset="0"/>
                  </a:rPr>
                  <a:t>Kurva</a:t>
                </a:r>
                <a:r>
                  <a:rPr lang="en-US" sz="2400" dirty="0" smtClean="0">
                    <a:latin typeface="AR CENA" panose="02000000000000000000" pitchFamily="2" charset="0"/>
                  </a:rPr>
                  <a:t> </a:t>
                </a:r>
                <a:r>
                  <a:rPr lang="en-US" sz="2400" dirty="0" err="1" smtClean="0">
                    <a:latin typeface="AR CENA" panose="02000000000000000000" pitchFamily="2" charset="0"/>
                  </a:rPr>
                  <a:t>solusi</a:t>
                </a:r>
                <a:r>
                  <a:rPr lang="en-US" sz="2400" dirty="0" smtClean="0">
                    <a:latin typeface="AR CENA" panose="02000000000000000000" pitchFamily="2" charset="0"/>
                  </a:rPr>
                  <a:t> </a:t>
                </a:r>
                <a:r>
                  <a:rPr lang="en-US" sz="2400" dirty="0" err="1" smtClean="0">
                    <a:latin typeface="AR CENA" panose="02000000000000000000" pitchFamily="2" charset="0"/>
                  </a:rPr>
                  <a:t>melewati</a:t>
                </a:r>
                <a:r>
                  <a:rPr lang="en-US" sz="2400" dirty="0" smtClean="0">
                    <a:latin typeface="AR CENA" panose="02000000000000000000" pitchFamily="2" charset="0"/>
                  </a:rPr>
                  <a:t> </a:t>
                </a:r>
                <a:r>
                  <a:rPr lang="en-US" sz="2400" dirty="0" err="1" smtClean="0">
                    <a:latin typeface="AR CENA" panose="02000000000000000000" pitchFamily="2" charset="0"/>
                  </a:rPr>
                  <a:t>titik</a:t>
                </a:r>
                <a:r>
                  <a:rPr lang="en-US" sz="2400" dirty="0" smtClean="0">
                    <a:latin typeface="AR CENA" panose="02000000000000000000" pitchFamily="2" charset="0"/>
                  </a:rPr>
                  <a:t> </a:t>
                </a:r>
                <a:r>
                  <a:rPr lang="en-US" sz="2400" dirty="0" err="1" smtClean="0">
                    <a:latin typeface="AR CENA" panose="02000000000000000000" pitchFamily="2" charset="0"/>
                  </a:rPr>
                  <a:t>sembarang</a:t>
                </a:r>
                <a:r>
                  <a:rPr lang="en-US" sz="2400" dirty="0" smtClean="0">
                    <a:latin typeface="AR CENA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2400" dirty="0">
                  <a:latin typeface="AR CENA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11" y="2185852"/>
                <a:ext cx="2572384" cy="830997"/>
              </a:xfrm>
              <a:prstGeom prst="rect">
                <a:avLst/>
              </a:prstGeom>
              <a:blipFill rotWithShape="0">
                <a:blip r:embed="rId11"/>
                <a:stretch>
                  <a:fillRect l="-3791" t="-6618" b="-5955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29" idx="1"/>
          </p:cNvCxnSpPr>
          <p:nvPr/>
        </p:nvCxnSpPr>
        <p:spPr>
          <a:xfrm flipH="1">
            <a:off x="5571025" y="2601351"/>
            <a:ext cx="3030186" cy="56263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462279" y="3189926"/>
                <a:ext cx="476794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AutoNum type="romanLcParenBoth"/>
                </a:pPr>
                <a:r>
                  <a:rPr lang="en-US" smtClean="0"/>
                  <a:t>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mtClean="0"/>
                  <a:t>, kurva atas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mtClean="0"/>
                  <a:t>dibatasi oleh garis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mtClean="0"/>
                  <a:t>, nilai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mtClean="0"/>
                  <a:t> menuju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smtClean="0"/>
                  <a:t>untuk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smtClean="0"/>
                  <a:t>. Nilai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mtClean="0"/>
                  <a:t> akan turun sepanjang sumbu-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mtClean="0"/>
                  <a:t> (monoton turun).</a:t>
                </a:r>
              </a:p>
              <a:p>
                <a:pPr marL="400050" indent="-400050">
                  <a:buAutoNum type="romanLcParenBoth"/>
                </a:pPr>
                <a:r>
                  <a:rPr lang="en-GB" smtClean="0"/>
                  <a:t> </a:t>
                </a:r>
                <a:r>
                  <a:rPr lang="en-US"/>
                  <a:t>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, kurva </a:t>
                </a:r>
                <a:r>
                  <a:rPr lang="en-US" smtClean="0"/>
                  <a:t>bawah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dibatasi oleh garis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mtClean="0"/>
                  <a:t>0</a:t>
                </a:r>
                <a:r>
                  <a:rPr lang="en-US"/>
                  <a:t>, </a:t>
                </a:r>
                <a:r>
                  <a:rPr lang="en-US" smtClean="0"/>
                  <a:t>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menuju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/>
                  <a:t>untuk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→−∞</m:t>
                    </m:r>
                  </m:oMath>
                </a14:m>
                <a:r>
                  <a:rPr lang="en-US" smtClean="0"/>
                  <a:t>, sementara </a:t>
                </a:r>
                <a:r>
                  <a:rPr lang="en-US"/>
                  <a:t>kurva </a:t>
                </a:r>
                <a:r>
                  <a:rPr lang="en-US" smtClean="0"/>
                  <a:t>atas dibatasi oleh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mtClean="0"/>
                  <a:t>, nilai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mtClean="0"/>
                  <a:t> menuju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mtClean="0"/>
                  <a:t> untuk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mtClean="0"/>
                  <a:t>. Nilai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mtClean="0"/>
                  <a:t> akan naik sepanjang-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mtClean="0"/>
                  <a:t> (monoton naik).</a:t>
                </a:r>
              </a:p>
              <a:p>
                <a:pPr marL="400050" indent="-400050">
                  <a:buAutoNum type="romanLcParenBoth"/>
                </a:pPr>
                <a:r>
                  <a:rPr lang="en-US"/>
                  <a:t>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, kurva </a:t>
                </a:r>
                <a:r>
                  <a:rPr lang="en-US" smtClean="0"/>
                  <a:t>b</a:t>
                </a:r>
                <a:r>
                  <a:rPr lang="en-US" b="0" i="0" smtClean="0">
                    <a:latin typeface="+mj-lt"/>
                  </a:rPr>
                  <a:t>awah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dibatasi oleh garis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, </a:t>
                </a:r>
                <a:r>
                  <a:rPr lang="en-US" smtClean="0"/>
                  <a:t>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menuju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untuk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/>
                  <a:t>. </a:t>
                </a:r>
                <a:r>
                  <a:rPr lang="en-US" smtClean="0"/>
                  <a:t>Nilai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akan turun </a:t>
                </a:r>
                <a:r>
                  <a:rPr lang="en-US" smtClean="0"/>
                  <a:t>sepanjang </a:t>
                </a:r>
                <a:r>
                  <a:rPr lang="en-US"/>
                  <a:t>sumbu-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mtClean="0"/>
                  <a:t> (monoton turun).</a:t>
                </a:r>
                <a:endParaRPr lang="en-GB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279" y="3189926"/>
                <a:ext cx="4767945" cy="3416320"/>
              </a:xfrm>
              <a:prstGeom prst="rect">
                <a:avLst/>
              </a:prstGeom>
              <a:blipFill rotWithShape="0">
                <a:blip r:embed="rId12"/>
                <a:stretch>
                  <a:fillRect l="-1023" t="-891" r="-1407" b="-1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0326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Latihan Soal</a:t>
            </a:r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Gambarkan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medan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arah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diberikan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persamaan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diferensial</a:t>
                </a:r>
                <a:r>
                  <a:rPr lang="en-US" dirty="0" smtClean="0"/>
                  <a:t> orde-1 </a:t>
                </a:r>
                <a:r>
                  <a:rPr lang="en-US" dirty="0" err="1" smtClean="0"/>
                  <a:t>berikut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 marL="465138" indent="0">
                  <a:buNone/>
                </a:pPr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selang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dirty="0" smtClean="0"/>
                  <a:t>. </a:t>
                </a:r>
                <a:r>
                  <a:rPr lang="en-US" dirty="0" err="1" smtClean="0"/>
                  <a:t>Gambar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kurva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solusi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melalui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titik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 err="1" smtClean="0"/>
                  <a:t>Diberikan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persamaan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diferensial</a:t>
                </a:r>
                <a:r>
                  <a:rPr lang="en-US" dirty="0" smtClean="0"/>
                  <a:t> orde-1 autonomous </a:t>
                </a:r>
                <a:r>
                  <a:rPr lang="en-US" dirty="0" err="1" smtClean="0"/>
                  <a:t>berikut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 smtClean="0"/>
              </a:p>
              <a:p>
                <a:pPr marL="465138" indent="0">
                  <a:buNone/>
                </a:pPr>
                <a:r>
                  <a:rPr lang="en-US" dirty="0" err="1" smtClean="0"/>
                  <a:t>Tentukan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titik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kritis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jenis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kestabilan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gambar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sketsa</a:t>
                </a:r>
                <a:r>
                  <a:rPr lang="en-US" dirty="0" smtClean="0"/>
                  <a:t> phase portrait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kurva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solusi</a:t>
                </a:r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64" t="-1336" b="-33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739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Terpisah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4" y="2338466"/>
            <a:ext cx="11586411" cy="4411249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Pokok bahasan</a:t>
            </a:r>
          </a:p>
          <a:p>
            <a:r>
              <a:rPr lang="en-US" smtClean="0"/>
              <a:t>Rumus dasar integral (review kalkulus 1B)</a:t>
            </a:r>
          </a:p>
          <a:p>
            <a:r>
              <a:rPr lang="en-US" smtClean="0"/>
              <a:t>Teknik pengintegralan (review kalkulus 2B)</a:t>
            </a:r>
          </a:p>
          <a:p>
            <a:r>
              <a:rPr lang="en-US" smtClean="0"/>
              <a:t>Solusi PD dengan persamaan terpisah</a:t>
            </a:r>
          </a:p>
          <a:p>
            <a:endParaRPr lang="en-US"/>
          </a:p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27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Terpisah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4" y="2338466"/>
            <a:ext cx="11586411" cy="4411249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Rumus dasar integral tak tentu:</a:t>
            </a:r>
            <a:endParaRPr lang="en-US" b="1"/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95" y="2677305"/>
            <a:ext cx="2534587" cy="744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795" y="3554998"/>
            <a:ext cx="2237907" cy="4999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795" y="4226900"/>
            <a:ext cx="1987914" cy="530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795" y="4858012"/>
            <a:ext cx="2237907" cy="542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796" y="5501887"/>
            <a:ext cx="2347474" cy="6258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1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Terpisah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4" y="2338466"/>
            <a:ext cx="11586411" cy="4411249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Persamaan </a:t>
            </a:r>
            <a:r>
              <a:rPr lang="en-US" b="1"/>
              <a:t>terpisah</a:t>
            </a:r>
          </a:p>
          <a:p>
            <a:r>
              <a:rPr lang="en-US" smtClean="0"/>
              <a:t>Bentuk umum:</a:t>
            </a:r>
          </a:p>
          <a:p>
            <a:endParaRPr lang="en-US" smtClean="0"/>
          </a:p>
          <a:p>
            <a:r>
              <a:rPr lang="en-US" smtClean="0"/>
              <a:t>Contoh:</a:t>
            </a:r>
            <a:endParaRPr lang="en-US"/>
          </a:p>
          <a:p>
            <a:pPr marL="0" indent="0">
              <a:buNone/>
            </a:pPr>
            <a:endParaRPr lang="en-US" smtClean="0"/>
          </a:p>
          <a:p>
            <a:endParaRPr lang="en-US"/>
          </a:p>
          <a:p>
            <a:r>
              <a:rPr lang="en-US" smtClean="0"/>
              <a:t>Pembuktian: </a:t>
            </a:r>
          </a:p>
          <a:p>
            <a:endParaRPr lang="en-US"/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07" y="2902412"/>
            <a:ext cx="1623309" cy="653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71" y="4079690"/>
            <a:ext cx="1741806" cy="6589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33700" y="4224513"/>
            <a:ext cx="21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(persamaan terpisah)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19" y="4079690"/>
            <a:ext cx="1750910" cy="658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01377" y="4224513"/>
            <a:ext cx="281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(bukan persamaan terpisah)</a:t>
            </a:r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1602474" y="5247592"/>
            <a:ext cx="3660547" cy="1017472"/>
            <a:chOff x="731571" y="5222876"/>
            <a:chExt cx="3660547" cy="10174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1" y="5581370"/>
              <a:ext cx="1741806" cy="65897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3377" y="5222876"/>
              <a:ext cx="1918741" cy="94852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518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/>
              <a:t>Persamaan Terpisah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smtClean="0"/>
                  <a:t>Solusi PD orde-1 dengan persamaan terpisah:</a:t>
                </a:r>
              </a:p>
              <a:p>
                <a:r>
                  <a:rPr lang="en-US" smtClean="0"/>
                  <a:t>Pisahkan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dan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 sesuai variabel pendiferensial masing-masing terpisah ruas kanan dan ruas kiri, kemudikan integralkan kedua ruas.</a:t>
                </a:r>
                <a:endParaRPr lang="en-GB" smtClean="0"/>
              </a:p>
              <a:p>
                <a:pPr marL="0" indent="0">
                  <a:buNone/>
                </a:pPr>
                <a:r>
                  <a:rPr lang="en-US" smtClean="0"/>
                  <a:t>Contoh 1: Cari solusi PD berikut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𝑦𝑑𝑥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smtClean="0"/>
                  <a:t>Jawab: </a:t>
                </a:r>
              </a:p>
              <a:p>
                <a:pPr marL="0" indent="0">
                  <a:buNone/>
                </a:pPr>
                <a:r>
                  <a:rPr lang="en-US" smtClean="0"/>
                  <a:t>Pisahkan variabel yang sama pada ruas kiri dan ruas kanan: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endParaRPr lang="en-US" smtClean="0"/>
              </a:p>
              <a:p>
                <a:pPr marL="0" indent="0">
                  <a:buNone/>
                </a:pPr>
                <a:endParaRPr lang="en-US"/>
              </a:p>
              <a:p>
                <a:endParaRPr lang="en-US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  <a:blipFill rotWithShape="0">
                <a:blip r:embed="rId3"/>
                <a:stretch>
                  <a:fillRect l="-579" t="-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939331" y="4503721"/>
            <a:ext cx="52526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/>
              <a:t>Selesaikan dengan </a:t>
            </a:r>
            <a:r>
              <a:rPr lang="en-US" sz="2000"/>
              <a:t>mengintegralkan kedua </a:t>
            </a:r>
            <a:r>
              <a:rPr lang="en-US" sz="2000" smtClean="0"/>
              <a:t>ruas: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300320" y="5483272"/>
                <a:ext cx="1925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𝑦𝑑𝑥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320" y="5483272"/>
                <a:ext cx="192507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57465" y="4888864"/>
                <a:ext cx="2263761" cy="818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465" y="4888864"/>
                <a:ext cx="2263761" cy="8188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32230" y="5558226"/>
                <a:ext cx="23828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230" y="5558226"/>
                <a:ext cx="238283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658763" y="5971041"/>
                <a:ext cx="1891030" cy="370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763" y="5971041"/>
                <a:ext cx="1891030" cy="370230"/>
              </a:xfrm>
              <a:prstGeom prst="rect">
                <a:avLst/>
              </a:prstGeom>
              <a:blipFill rotWithShape="0"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58763" y="6325383"/>
                <a:ext cx="1547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763" y="6325383"/>
                <a:ext cx="1547475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43086" y="5856713"/>
                <a:ext cx="1814407" cy="66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086" y="5856713"/>
                <a:ext cx="1814407" cy="6600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648588" y="5042934"/>
                <a:ext cx="23290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88" y="5042934"/>
                <a:ext cx="2329036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898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/>
              <a:t>Persamaan Terpisah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mtClean="0"/>
                  <a:t>Contoh 2: Cari solusi PD orde-1 berikut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:r>
                  <a:rPr lang="en-US" smtClean="0"/>
                  <a:t>Pisahkan variabel yang sama pada ruas kiri dan ruas kanan: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endParaRPr lang="en-US" smtClean="0"/>
              </a:p>
              <a:p>
                <a:pPr marL="0" indent="0">
                  <a:buNone/>
                </a:pPr>
                <a:endParaRPr lang="en-US"/>
              </a:p>
              <a:p>
                <a:endParaRPr lang="en-US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  <a:blipFill rotWithShape="0">
                <a:blip r:embed="rId3"/>
                <a:stretch>
                  <a:fillRect l="-526" t="-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42745" y="4764071"/>
            <a:ext cx="38844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/>
              <a:t>Selesaikan dengan </a:t>
            </a:r>
            <a:r>
              <a:rPr lang="en-US" sz="2000"/>
              <a:t>mengintegralkan kedua </a:t>
            </a:r>
            <a:r>
              <a:rPr lang="en-US" sz="2000" smtClean="0"/>
              <a:t>ruas: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2737" y="5397553"/>
                <a:ext cx="1945020" cy="818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37" y="5397553"/>
                <a:ext cx="1945020" cy="8188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56666" y="5940944"/>
                <a:ext cx="207787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66" y="5940944"/>
                <a:ext cx="2077877" cy="610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58093" y="3878523"/>
                <a:ext cx="1151213" cy="665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93" y="3878523"/>
                <a:ext cx="1151213" cy="66556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221247" y="4494223"/>
                <a:ext cx="1495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𝑦𝑑𝑦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𝑥𝑑𝑥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247" y="4494223"/>
                <a:ext cx="1495666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757695" y="4764071"/>
            <a:ext cx="27291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/>
              <a:t>Diperoleh solusi umum:</a:t>
            </a: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130136" y="5258121"/>
                <a:ext cx="15309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136" y="5258121"/>
                <a:ext cx="153093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223020" y="5636803"/>
                <a:ext cx="384780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/>
                  <a:t>(Persamaan lingkaran dg jari-jari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)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20" y="5636803"/>
                <a:ext cx="3847807" cy="400110"/>
              </a:xfrm>
              <a:prstGeom prst="rect">
                <a:avLst/>
              </a:prstGeom>
              <a:blipFill rotWithShape="0">
                <a:blip r:embed="rId9"/>
                <a:stretch>
                  <a:fillRect l="-1743" t="-9231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0948" y="4211306"/>
            <a:ext cx="2314708" cy="22044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261123" y="3811196"/>
                <a:ext cx="317637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smtClean="0"/>
                  <a:t>Solusi khusus di titik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(4,−3)</m:t>
                    </m:r>
                  </m:oMath>
                </a14:m>
                <a:r>
                  <a:rPr lang="en-US" sz="2000" smtClean="0"/>
                  <a:t>:</a:t>
                </a:r>
                <a:endParaRPr lang="en-US" sz="200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123" y="3811196"/>
                <a:ext cx="3176371" cy="400110"/>
              </a:xfrm>
              <a:prstGeom prst="rect">
                <a:avLst/>
              </a:prstGeom>
              <a:blipFill rotWithShape="0">
                <a:blip r:embed="rId11"/>
                <a:stretch>
                  <a:fillRect l="-1919" t="-7576" r="-2111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230493" y="6382698"/>
                <a:ext cx="384780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smtClean="0"/>
                  <a:t>(Lingkaran dg jari-jari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000" smtClean="0"/>
                  <a:t> satuan)</a:t>
                </a:r>
                <a:endParaRPr lang="en-US" sz="200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93" y="6382698"/>
                <a:ext cx="3847807" cy="400110"/>
              </a:xfrm>
              <a:prstGeom prst="rect">
                <a:avLst/>
              </a:prstGeom>
              <a:blipFill rotWithShape="0">
                <a:blip r:embed="rId12"/>
                <a:stretch>
                  <a:fillRect l="-1585" t="-7576" r="-142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190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Latihan Soal</a:t>
            </a:r>
            <a:endParaRPr lang="en-GB"/>
          </a:p>
        </p:txBody>
      </p:sp>
      <p:grpSp>
        <p:nvGrpSpPr>
          <p:cNvPr id="23" name="Group 22"/>
          <p:cNvGrpSpPr/>
          <p:nvPr/>
        </p:nvGrpSpPr>
        <p:grpSpPr>
          <a:xfrm>
            <a:off x="2933700" y="2491142"/>
            <a:ext cx="4328473" cy="4021580"/>
            <a:chOff x="2933700" y="2491142"/>
            <a:chExt cx="4328473" cy="402158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3700" y="2491142"/>
              <a:ext cx="4328473" cy="4021580"/>
            </a:xfrm>
            <a:prstGeom prst="rect">
              <a:avLst/>
            </a:prstGeom>
          </p:spPr>
        </p:pic>
        <p:sp>
          <p:nvSpPr>
            <p:cNvPr id="15" name="Right Bracket 14"/>
            <p:cNvSpPr/>
            <p:nvPr/>
          </p:nvSpPr>
          <p:spPr>
            <a:xfrm>
              <a:off x="4710275" y="4634447"/>
              <a:ext cx="49066" cy="423746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ight Bracket 15"/>
            <p:cNvSpPr/>
            <p:nvPr/>
          </p:nvSpPr>
          <p:spPr>
            <a:xfrm flipH="1">
              <a:off x="4203128" y="4634447"/>
              <a:ext cx="63191" cy="423746"/>
            </a:xfrm>
            <a:prstGeom prst="rightBracke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GB"/>
            </a:p>
          </p:txBody>
        </p:sp>
        <p:sp>
          <p:nvSpPr>
            <p:cNvPr id="17" name="Right Bracket 16"/>
            <p:cNvSpPr/>
            <p:nvPr/>
          </p:nvSpPr>
          <p:spPr>
            <a:xfrm>
              <a:off x="6594087" y="4634447"/>
              <a:ext cx="49066" cy="423746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ight Bracket 17"/>
            <p:cNvSpPr/>
            <p:nvPr/>
          </p:nvSpPr>
          <p:spPr>
            <a:xfrm flipH="1">
              <a:off x="5977123" y="4634447"/>
              <a:ext cx="76571" cy="423746"/>
            </a:xfrm>
            <a:prstGeom prst="rightBracke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GB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12249" y="2491142"/>
            <a:ext cx="4192022" cy="3924043"/>
            <a:chOff x="7512249" y="2491142"/>
            <a:chExt cx="4192022" cy="39240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b="48855"/>
            <a:stretch/>
          </p:blipFill>
          <p:spPr>
            <a:xfrm>
              <a:off x="7512249" y="2491142"/>
              <a:ext cx="4192022" cy="23008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t="63920"/>
            <a:stretch/>
          </p:blipFill>
          <p:spPr>
            <a:xfrm>
              <a:off x="7512249" y="4792033"/>
              <a:ext cx="4192022" cy="16231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198273" y="4873527"/>
                  <a:ext cx="3574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GB" sz="160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73" y="4873527"/>
                  <a:ext cx="357406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63841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Daftar Isi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Kurva solusi</a:t>
            </a:r>
          </a:p>
          <a:p>
            <a:pPr lvl="1"/>
            <a:r>
              <a:rPr lang="en-US" smtClean="0"/>
              <a:t>Medan arah (</a:t>
            </a:r>
            <a:r>
              <a:rPr lang="en-US" i="1" smtClean="0"/>
              <a:t>direction fields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Persamaan diferensial orde-1 autonomous</a:t>
            </a:r>
          </a:p>
          <a:p>
            <a:r>
              <a:rPr lang="en-US" smtClean="0"/>
              <a:t>Persamaan terpisah (pemisahan variabel)</a:t>
            </a:r>
          </a:p>
          <a:p>
            <a:r>
              <a:rPr lang="en-US" smtClean="0"/>
              <a:t>Persamaan linier</a:t>
            </a:r>
          </a:p>
          <a:p>
            <a:r>
              <a:rPr lang="en-US" smtClean="0"/>
              <a:t>Persamaan eksak</a:t>
            </a:r>
          </a:p>
          <a:p>
            <a:r>
              <a:rPr lang="en-US" smtClean="0"/>
              <a:t>Solusi dengan substitusi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52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Linier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5" y="2338466"/>
                <a:ext cx="4174958" cy="44112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smtClean="0"/>
                  <a:t>Bentuk umum persamaan linier</a:t>
                </a:r>
              </a:p>
              <a:p>
                <a:endParaRPr lang="en-US"/>
              </a:p>
              <a:p>
                <a:endParaRPr lang="en-US" smtClean="0"/>
              </a:p>
              <a:p>
                <a:pPr>
                  <a:lnSpc>
                    <a:spcPct val="100000"/>
                  </a:lnSpc>
                </a:pPr>
                <a:r>
                  <a:rPr lang="en-US" smtClean="0"/>
                  <a:t>Langkah-langkah</a:t>
                </a:r>
              </a:p>
              <a:p>
                <a:pPr marL="662940" lvl="1" indent="-342900">
                  <a:buFont typeface="+mj-lt"/>
                  <a:buAutoNum type="arabicPeriod"/>
                </a:pPr>
                <a:r>
                  <a:rPr lang="en-US" smtClean="0"/>
                  <a:t>Ubah menjadi bentuk standar</a:t>
                </a:r>
              </a:p>
              <a:p>
                <a:pPr marL="662940" lvl="1" indent="-342900">
                  <a:buFont typeface="+mj-lt"/>
                  <a:buAutoNum type="arabicPeriod"/>
                </a:pPr>
                <a:endParaRPr lang="en-US" smtClean="0"/>
              </a:p>
              <a:p>
                <a:pPr marL="662940" lvl="1" indent="-342900">
                  <a:buFont typeface="+mj-lt"/>
                  <a:buAutoNum type="arabicPeriod"/>
                </a:pPr>
                <a:r>
                  <a:rPr lang="en-US" smtClean="0"/>
                  <a:t>Cari faktor integrasi</a:t>
                </a:r>
              </a:p>
              <a:p>
                <a:pPr marL="662940" lvl="1" indent="-342900">
                  <a:buFont typeface="+mj-lt"/>
                  <a:buAutoNum type="arabicPeriod"/>
                </a:pPr>
                <a:endParaRPr lang="en-US" smtClean="0"/>
              </a:p>
              <a:p>
                <a:pPr marL="662940" lvl="1" indent="-342900">
                  <a:buFont typeface="+mj-lt"/>
                  <a:buAutoNum type="arabicPeriod"/>
                </a:pPr>
                <a:r>
                  <a:rPr lang="en-US"/>
                  <a:t>Kalikan kedua ruas dengan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662940" lvl="1" indent="-342900">
                  <a:buFont typeface="+mj-lt"/>
                  <a:buAutoNum type="arabicPeriod"/>
                </a:pPr>
                <a:endParaRPr lang="en-US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5" y="2338466"/>
                <a:ext cx="4174958" cy="4411249"/>
              </a:xfrm>
              <a:blipFill rotWithShape="0">
                <a:blip r:embed="rId3"/>
                <a:stretch>
                  <a:fillRect l="-1606" t="-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12" y="2779294"/>
            <a:ext cx="3197893" cy="752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412" y="4498743"/>
            <a:ext cx="1764130" cy="56180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17505" y="2446751"/>
            <a:ext cx="5986766" cy="441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Langkah-langkah</a:t>
            </a:r>
          </a:p>
          <a:p>
            <a:pPr marL="662940" lvl="1" indent="-342900">
              <a:buFont typeface="+mj-lt"/>
              <a:buAutoNum type="arabicPeriod" startAt="4"/>
            </a:pPr>
            <a:r>
              <a:rPr lang="en-US" smtClean="0"/>
              <a:t>Ubah ruas kiri menjadi bentuk kompak</a:t>
            </a:r>
          </a:p>
          <a:p>
            <a:pPr marL="662940" lvl="1" indent="-342900">
              <a:buFont typeface="+mj-lt"/>
              <a:buAutoNum type="arabicPeriod" startAt="4"/>
            </a:pPr>
            <a:endParaRPr lang="en-US" smtClean="0"/>
          </a:p>
          <a:p>
            <a:pPr marL="662940" lvl="1" indent="-342900">
              <a:buFont typeface="+mj-lt"/>
              <a:buAutoNum type="arabicPeriod" startAt="4"/>
            </a:pPr>
            <a:endParaRPr lang="en-US" smtClean="0"/>
          </a:p>
          <a:p>
            <a:pPr marL="662940" lvl="1" indent="-342900">
              <a:buFont typeface="+mj-lt"/>
              <a:buAutoNum type="arabicPeriod" startAt="4"/>
            </a:pPr>
            <a:r>
              <a:rPr lang="en-US" smtClean="0"/>
              <a:t>Integralkan kedua ruas</a:t>
            </a:r>
          </a:p>
          <a:p>
            <a:pPr marL="662940" lvl="1" indent="-342900">
              <a:buFont typeface="+mj-lt"/>
              <a:buAutoNum type="arabicPeriod" startAt="4"/>
            </a:pPr>
            <a:endParaRPr lang="en-US"/>
          </a:p>
          <a:p>
            <a:pPr marL="662940" lvl="1" indent="-342900">
              <a:buFont typeface="+mj-lt"/>
              <a:buAutoNum type="arabicPeriod" startAt="4"/>
            </a:pPr>
            <a:endParaRPr lang="en-US" smtClean="0"/>
          </a:p>
          <a:p>
            <a:pPr marL="662940" lvl="1" indent="-342900">
              <a:buFont typeface="+mj-lt"/>
              <a:buAutoNum type="arabicPeriod" startAt="4"/>
            </a:pPr>
            <a:r>
              <a:rPr lang="en-US" smtClean="0"/>
              <a:t>Solusi persamaan linier</a:t>
            </a:r>
          </a:p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412" y="5287618"/>
            <a:ext cx="1692034" cy="495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413" y="6143787"/>
            <a:ext cx="3816918" cy="593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845" y="3448153"/>
            <a:ext cx="2362212" cy="5443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1748" y="4596892"/>
            <a:ext cx="2830842" cy="6907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1748" y="5812976"/>
            <a:ext cx="3831102" cy="7126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44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Linier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5" y="2338466"/>
                <a:ext cx="4174958" cy="44112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smtClean="0"/>
                  <a:t>Contoh: </a:t>
                </a:r>
                <a:r>
                  <a:rPr lang="en-US" smtClean="0"/>
                  <a:t>Cari solusi PD linier orde-1</a:t>
                </a:r>
                <a:endParaRPr lang="en-US" b="1" smtClean="0"/>
              </a:p>
              <a:p>
                <a:endParaRPr lang="en-US"/>
              </a:p>
              <a:p>
                <a:endParaRPr lang="en-US" smtClean="0"/>
              </a:p>
              <a:p>
                <a:pPr>
                  <a:lnSpc>
                    <a:spcPct val="100000"/>
                  </a:lnSpc>
                </a:pPr>
                <a:r>
                  <a:rPr lang="en-US" smtClean="0"/>
                  <a:t>Langkah-langkah</a:t>
                </a:r>
              </a:p>
              <a:p>
                <a:pPr marL="662940" lvl="1" indent="-342900">
                  <a:buFont typeface="+mj-lt"/>
                  <a:buAutoNum type="arabicPeriod"/>
                </a:pPr>
                <a:r>
                  <a:rPr lang="en-US" smtClean="0"/>
                  <a:t>Ubah menjadi bentuk standar</a:t>
                </a:r>
              </a:p>
              <a:p>
                <a:pPr marL="662940" lvl="1" indent="-342900">
                  <a:buFont typeface="+mj-lt"/>
                  <a:buAutoNum type="arabicPeriod"/>
                </a:pPr>
                <a:endParaRPr lang="en-US" smtClean="0"/>
              </a:p>
              <a:p>
                <a:pPr marL="662940" lvl="1" indent="-342900">
                  <a:buFont typeface="+mj-lt"/>
                  <a:buAutoNum type="arabicPeriod"/>
                </a:pPr>
                <a:r>
                  <a:rPr lang="en-US" smtClean="0"/>
                  <a:t>Cari faktor integrasi</a:t>
                </a:r>
              </a:p>
              <a:p>
                <a:pPr marL="662940" lvl="1" indent="-342900">
                  <a:buFont typeface="+mj-lt"/>
                  <a:buAutoNum type="arabicPeriod"/>
                </a:pPr>
                <a:endParaRPr lang="en-US" smtClean="0"/>
              </a:p>
              <a:p>
                <a:pPr marL="662940" lvl="1" indent="-342900">
                  <a:buFont typeface="+mj-lt"/>
                  <a:buAutoNum type="arabicPeriod"/>
                </a:pPr>
                <a:r>
                  <a:rPr lang="en-US"/>
                  <a:t>Kalikan kedua ruas dengan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662940" lvl="1" indent="-342900">
                  <a:buFont typeface="+mj-lt"/>
                  <a:buAutoNum type="arabicPeriod"/>
                </a:pPr>
                <a:endParaRPr lang="en-US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5" y="2338466"/>
                <a:ext cx="4174958" cy="4411249"/>
              </a:xfrm>
              <a:blipFill rotWithShape="0">
                <a:blip r:embed="rId3"/>
                <a:stretch>
                  <a:fillRect l="-1606" t="-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6547498" y="2446751"/>
            <a:ext cx="5986766" cy="441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Langkah-langkah</a:t>
            </a:r>
          </a:p>
          <a:p>
            <a:pPr marL="662940" lvl="1" indent="-342900">
              <a:buFont typeface="+mj-lt"/>
              <a:buAutoNum type="arabicPeriod" startAt="4"/>
            </a:pPr>
            <a:r>
              <a:rPr lang="en-US" smtClean="0"/>
              <a:t>Ubah ruas kiri menjadi bentuk kompak</a:t>
            </a:r>
          </a:p>
          <a:p>
            <a:pPr marL="662940" lvl="1" indent="-342900">
              <a:buFont typeface="+mj-lt"/>
              <a:buAutoNum type="arabicPeriod" startAt="4"/>
            </a:pPr>
            <a:endParaRPr lang="en-US" smtClean="0"/>
          </a:p>
          <a:p>
            <a:pPr marL="662940" lvl="1" indent="-342900">
              <a:buFont typeface="+mj-lt"/>
              <a:buAutoNum type="arabicPeriod" startAt="4"/>
            </a:pPr>
            <a:endParaRPr lang="en-US" smtClean="0"/>
          </a:p>
          <a:p>
            <a:pPr marL="662940" lvl="1" indent="-342900">
              <a:buFont typeface="+mj-lt"/>
              <a:buAutoNum type="arabicPeriod" startAt="4"/>
            </a:pPr>
            <a:r>
              <a:rPr lang="en-US" smtClean="0"/>
              <a:t>Integralkan kedua ruas, diperoleh</a:t>
            </a:r>
          </a:p>
          <a:p>
            <a:pPr marL="662940" lvl="1" indent="-342900">
              <a:buFont typeface="+mj-lt"/>
              <a:buAutoNum type="arabicPeriod" startAt="4"/>
            </a:pPr>
            <a:endParaRPr lang="en-US"/>
          </a:p>
          <a:p>
            <a:pPr marL="662940" lvl="1" indent="-342900">
              <a:buFont typeface="+mj-lt"/>
              <a:buAutoNum type="arabicPeriod" startAt="4"/>
            </a:pPr>
            <a:endParaRPr lang="en-US" smtClean="0"/>
          </a:p>
          <a:p>
            <a:pPr marL="662940" lvl="1" indent="-342900">
              <a:buFont typeface="+mj-lt"/>
              <a:buAutoNum type="arabicPeriod" startAt="4"/>
            </a:pPr>
            <a:r>
              <a:rPr lang="en-US" smtClean="0"/>
              <a:t>Solusi implisit PD linier</a:t>
            </a:r>
          </a:p>
          <a:p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583" y="2846989"/>
            <a:ext cx="1914054" cy="657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583" y="4385545"/>
            <a:ext cx="1718215" cy="597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8791" y="4544090"/>
            <a:ext cx="1335883" cy="31346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121036" y="4700822"/>
            <a:ext cx="569301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335583" y="5317263"/>
            <a:ext cx="4603940" cy="495713"/>
            <a:chOff x="1325838" y="5315629"/>
            <a:chExt cx="4603940" cy="49571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5838" y="5315629"/>
              <a:ext cx="1692034" cy="49571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03218" y="5315629"/>
              <a:ext cx="3726560" cy="46760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5584" y="6124874"/>
            <a:ext cx="2443208" cy="6338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4114" y="3390315"/>
            <a:ext cx="1779107" cy="6812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/>
          <a:srcRect t="16020"/>
          <a:stretch/>
        </p:blipFill>
        <p:spPr>
          <a:xfrm>
            <a:off x="7564115" y="4707554"/>
            <a:ext cx="2789708" cy="4386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/>
          <a:srcRect t="12410"/>
          <a:stretch/>
        </p:blipFill>
        <p:spPr>
          <a:xfrm>
            <a:off x="7564114" y="5929350"/>
            <a:ext cx="2972588" cy="376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93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Latihan Soal:</a:t>
            </a:r>
            <a:br>
              <a:rPr lang="en-US" smtClean="0"/>
            </a:br>
            <a:r>
              <a:rPr lang="en-US" smtClean="0"/>
              <a:t>Persamaan Linier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655925"/>
            <a:ext cx="4705025" cy="2345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478" y="2655925"/>
            <a:ext cx="2269013" cy="13300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33700" y="2286593"/>
            <a:ext cx="404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Cari solusi umum PD linier orde-1 berikut</a:t>
            </a:r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394933" y="2286593"/>
            <a:ext cx="407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Cari solusi khusus PD linier orde-1 berikut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043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Eksak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smtClean="0"/>
                  <a:t>Bentuk Umum Persamaan Eksak</a:t>
                </a:r>
              </a:p>
              <a:p>
                <a:endParaRPr lang="en-US" smtClean="0"/>
              </a:p>
              <a:p>
                <a:r>
                  <a:rPr lang="en-US" smtClean="0"/>
                  <a:t>Disebut persamaan eksak apabila persamaan di ruas kiri dapat dibangun menjadi </a:t>
                </a:r>
                <a:r>
                  <a:rPr lang="en-US" b="1" smtClean="0"/>
                  <a:t>turunan eksak.</a:t>
                </a:r>
                <a:endParaRPr lang="en-US" b="1"/>
              </a:p>
              <a:p>
                <a:r>
                  <a:rPr lang="en-US" smtClean="0"/>
                  <a:t>Contoh: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mtClean="0"/>
                  <a:t> adalah persamaan eksak, karena ruas kiri tersebut dapat dibangun turunan eksak (bentuk kompak turunan) berikut: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 smtClean="0"/>
                  <a:t>Solusi persamaan eksak: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  <a:blipFill rotWithShape="0">
                <a:blip r:embed="rId3"/>
                <a:stretch>
                  <a:fillRect l="-579" t="-4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85" y="2817744"/>
            <a:ext cx="3450215" cy="4103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15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Eksak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1856510"/>
                <a:ext cx="11586411" cy="489320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mtClean="0"/>
                  <a:t>Bukti: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mtClean="0"/>
              </a:p>
              <a:p>
                <a:pPr marL="0" indent="0">
                  <a:buNone/>
                </a:pPr>
                <a:r>
                  <a:rPr lang="en-US" smtClean="0"/>
                  <a:t>Dimana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smtClean="0"/>
              </a:p>
              <a:p>
                <a:pPr marL="0" indent="0">
                  <a:buNone/>
                </a:pPr>
                <a:r>
                  <a:rPr lang="en-US" smtClean="0"/>
                  <a:t>Disebut persamaan eksak apabila memenuhi </a:t>
                </a:r>
                <a:r>
                  <a:rPr lang="en-US" b="1" smtClean="0"/>
                  <a:t>kriteria</a:t>
                </a:r>
                <a:r>
                  <a:rPr lang="en-US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1856510"/>
                <a:ext cx="11586411" cy="4893206"/>
              </a:xfrm>
              <a:blipFill rotWithShape="0">
                <a:blip r:embed="rId3"/>
                <a:stretch>
                  <a:fillRect l="-579" t="-9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9485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Eksak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1806766"/>
                <a:ext cx="11586411" cy="1153569"/>
              </a:xfrm>
            </p:spPr>
            <p:txBody>
              <a:bodyPr>
                <a:normAutofit/>
              </a:bodyPr>
              <a:lstStyle/>
              <a:p>
                <a:r>
                  <a:rPr lang="en-US" b="1" smtClean="0">
                    <a:solidFill>
                      <a:srgbClr val="00B0F0"/>
                    </a:solidFill>
                  </a:rPr>
                  <a:t>Mencari solusi persamaan eksak</a:t>
                </a:r>
                <a:r>
                  <a:rPr lang="en-US" smtClean="0">
                    <a:solidFill>
                      <a:srgbClr val="00B0F0"/>
                    </a:solidFill>
                  </a:rPr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700" smtClean="0"/>
                  <a:t>Cari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700" smtClean="0"/>
                  <a:t> atau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700" smtClean="0"/>
                  <a:t>, cek apakah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1700" smtClean="0"/>
                  <a:t>? Jika ya, lanjut ke langkah 2.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mtClean="0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1806766"/>
                <a:ext cx="11586411" cy="1153569"/>
              </a:xfrm>
              <a:blipFill rotWithShape="0">
                <a:blip r:embed="rId3"/>
                <a:stretch>
                  <a:fillRect l="-579" t="-1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36884" y="2960334"/>
                <a:ext cx="6168190" cy="3897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20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8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600" i="1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2024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4028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6032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88036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smtClean="0"/>
                  <a:t>Ambil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mtClean="0"/>
                  <a:t>, cari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mtClean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mtClean="0"/>
                  <a:t>Cari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mtClean="0"/>
                  <a:t> dari langkah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𝑀𝑑𝑥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𝑀𝑑𝑥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smtClean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mtClean="0"/>
                  <a:t>Samakan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mtClean="0"/>
                  <a:t> langkah 3 dengan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mtClean="0"/>
                  <a:t> langkah 1, diperoleh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mtClean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mtClean="0"/>
                  <a:t>Cari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endParaRPr lang="en-US" smtClean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mtClean="0"/>
                  <a:t>Solusi persamaan eksak: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mtClean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4" y="2960334"/>
                <a:ext cx="6168190" cy="3897666"/>
              </a:xfrm>
              <a:prstGeom prst="rect">
                <a:avLst/>
              </a:prstGeom>
              <a:blipFill rotWithShape="0">
                <a:blip r:embed="rId4"/>
                <a:stretch>
                  <a:fillRect l="-593" t="-782" b="-10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289964" y="2960334"/>
                <a:ext cx="5902035" cy="3897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20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8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600" i="1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2024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4028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6032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88036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smtClean="0"/>
                  <a:t>Ambil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mtClean="0"/>
                  <a:t>, cari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mtClean="0"/>
                  <a:t>Cari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/>
                  <a:t> dari langkah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𝑁𝑑𝑦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𝑁𝑑𝑦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mtClean="0"/>
                  <a:t>Samakan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mtClean="0"/>
                  <a:t> </a:t>
                </a:r>
                <a:r>
                  <a:rPr lang="en-US"/>
                  <a:t>langkah 3 dengan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mtClean="0"/>
                  <a:t> </a:t>
                </a:r>
                <a:r>
                  <a:rPr lang="en-US"/>
                  <a:t>langkah 1, diperoleh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/>
                  <a:t>Cari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/>
                  <a:t>Solusi persamaan eksak: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/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mtClean="0"/>
              </a:p>
              <a:p>
                <a:pPr marL="0" indent="0">
                  <a:buFont typeface="Corbel" panose="020B0503020204020204" pitchFamily="34" charset="0"/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964" y="2960334"/>
                <a:ext cx="5902035" cy="3897666"/>
              </a:xfrm>
              <a:prstGeom prst="rect">
                <a:avLst/>
              </a:prstGeom>
              <a:blipFill rotWithShape="0">
                <a:blip r:embed="rId5"/>
                <a:stretch>
                  <a:fillRect l="-723" t="-782" b="-10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2725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Eksak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5" y="2243988"/>
                <a:ext cx="7154585" cy="318732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smtClean="0"/>
                  <a:t>Contoh: </a:t>
                </a:r>
                <a:r>
                  <a:rPr lang="en-US" smtClean="0"/>
                  <a:t>cari solusi persamaan eksak berikut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mtClean="0"/>
                  <a:t>Jawab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b="0" smtClean="0"/>
                  <a:t>Cari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smtClean="0"/>
                  <a:t> dan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smtClean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i="1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i="1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mtClean="0"/>
              </a:p>
              <a:p>
                <a:pPr marL="0" indent="0" algn="ctr">
                  <a:buNone/>
                </a:pPr>
                <a:r>
                  <a:rPr lang="en-US" smtClean="0"/>
                  <a:t>(persamaan eksak)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5" y="2243988"/>
                <a:ext cx="7154585" cy="3187328"/>
              </a:xfrm>
              <a:blipFill rotWithShape="0">
                <a:blip r:embed="rId3"/>
                <a:stretch>
                  <a:fillRect l="-852" t="-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36885" y="5255045"/>
                <a:ext cx="6168190" cy="1498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20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8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600" i="1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2024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4028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6032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88036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smtClean="0"/>
                  <a:t>Ambil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mtClean="0"/>
                  <a:t>, cari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mtClean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5" y="5255045"/>
                <a:ext cx="6168190" cy="1498295"/>
              </a:xfrm>
              <a:prstGeom prst="rect">
                <a:avLst/>
              </a:prstGeom>
              <a:blipFill rotWithShape="0">
                <a:blip r:embed="rId4"/>
                <a:stretch>
                  <a:fillRect l="-1087" t="-16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996544" y="3080019"/>
                <a:ext cx="5195455" cy="38275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2004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20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8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600" i="1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2024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4028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6032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88036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/>
                  <a:t>Cari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dari langkah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/>
                  <a:t>Samakan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langkah 3 dengan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langkah 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−1→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/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US" smtClean="0"/>
                  <a:t>Cari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mtClean="0"/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US" smtClean="0"/>
                  <a:t>Diperoleh solusi persamaan eksak: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mtClean="0"/>
              </a:p>
              <a:p>
                <a:pPr marL="457200" indent="0">
                  <a:buNone/>
                </a:pPr>
                <a:r>
                  <a:rPr lang="en-US" smtClean="0"/>
                  <a:t>Solusi implisit: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mtClean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544" y="3080019"/>
                <a:ext cx="5195455" cy="3827556"/>
              </a:xfrm>
              <a:prstGeom prst="rect">
                <a:avLst/>
              </a:prstGeom>
              <a:blipFill rotWithShape="0">
                <a:blip r:embed="rId5"/>
                <a:stretch>
                  <a:fillRect l="-1174" t="-15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8538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Latihan Soal:</a:t>
            </a:r>
            <a:br>
              <a:rPr lang="en-US" smtClean="0"/>
            </a:br>
            <a:r>
              <a:rPr lang="en-US" smtClean="0"/>
              <a:t>Persamaan Eksak</a:t>
            </a:r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202872" y="2396837"/>
            <a:ext cx="969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Tentukan apakah persamaan berikut persamaan eksak atau bukan, jika </a:t>
            </a:r>
            <a:r>
              <a:rPr lang="en-US" b="1" smtClean="0"/>
              <a:t>ya</a:t>
            </a:r>
            <a:r>
              <a:rPr lang="en-US" smtClean="0"/>
              <a:t> cari solusi persamaan eksak: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32" y="2766169"/>
            <a:ext cx="5111893" cy="3283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360" y="2766169"/>
            <a:ext cx="5059911" cy="11638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99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Non Eksak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1806766"/>
                <a:ext cx="11586411" cy="4949634"/>
              </a:xfrm>
            </p:spPr>
            <p:txBody>
              <a:bodyPr>
                <a:normAutofit/>
              </a:bodyPr>
              <a:lstStyle/>
              <a:p>
                <a:r>
                  <a:rPr lang="en-US" b="1" smtClean="0">
                    <a:solidFill>
                      <a:srgbClr val="00B0F0"/>
                    </a:solidFill>
                  </a:rPr>
                  <a:t>Mencari solusi persamaan non eksak</a:t>
                </a:r>
                <a:r>
                  <a:rPr lang="en-US" smtClean="0">
                    <a:solidFill>
                      <a:srgbClr val="00B0F0"/>
                    </a:solidFill>
                  </a:rPr>
                  <a:t>: (jadikan pers. Eksak dengan mengalikan faktor integrasi)</a:t>
                </a:r>
              </a:p>
              <a:p>
                <a:r>
                  <a:rPr lang="en-US" smtClean="0"/>
                  <a:t>Lihat kembali untuk persamaan eksak: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mtClean="0">
                  <a:solidFill>
                    <a:srgbClr val="00B0F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mtClean="0"/>
                  <a:t>Cari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mtClean="0"/>
                  <a:t> atau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mtClean="0"/>
                  <a:t>, cek apakah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mtClean="0"/>
                  <a:t>? Jika tidak, persamaan non eksak. Lanjut ke langkah 2.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mtClean="0">
                    <a:solidFill>
                      <a:srgbClr val="FF0000"/>
                    </a:solidFill>
                  </a:rPr>
                  <a:t>Cari faktor integrasi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sup>
                    </m:sSup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atau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sup>
                    </m:sSup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(pilih salah satu yang lebih mudah diintegralkan)</a:t>
                </a:r>
                <a:endParaRPr lang="en-US" smtClean="0">
                  <a:solidFill>
                    <a:srgbClr val="FF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mtClean="0">
                    <a:solidFill>
                      <a:srgbClr val="FF0000"/>
                    </a:solidFill>
                  </a:rPr>
                  <a:t>Cari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mtClean="0">
                    <a:solidFill>
                      <a:srgbClr val="FF0000"/>
                    </a:solidFill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mtClean="0"/>
                  <a:t>Langkah selanjutnya sama seperti Langkah 2-6 persamaan eksak, hanya saja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</m:oMath>
                </a14:m>
                <a:r>
                  <a:rPr lang="en-GB" smtClean="0"/>
                  <a:t> dan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</m:oMath>
                </a14:m>
                <a:r>
                  <a:rPr lang="en-GB" smtClean="0"/>
                  <a:t>.</a:t>
                </a:r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1806766"/>
                <a:ext cx="11586411" cy="4949634"/>
              </a:xfrm>
              <a:blipFill rotWithShape="0">
                <a:blip r:embed="rId3"/>
                <a:stretch>
                  <a:fillRect l="-579" t="-3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206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Non Eksak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1806766"/>
                <a:ext cx="11855116" cy="49496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smtClean="0">
                    <a:solidFill>
                      <a:srgbClr val="00B0F0"/>
                    </a:solidFill>
                  </a:rPr>
                  <a:t>(Pembuktian 1) Mencari faktor integrasi, </a:t>
                </a:r>
                <a:r>
                  <a:rPr lang="en-US" b="1" i="1" smtClean="0">
                    <a:solidFill>
                      <a:srgbClr val="00B0F0"/>
                    </a:solidFill>
                    <a:sym typeface="Symbol" panose="05050102010706020507" pitchFamily="18" charset="2"/>
                  </a:rPr>
                  <a:t></a:t>
                </a:r>
                <a:r>
                  <a:rPr lang="en-US" b="1" smtClean="0">
                    <a:solidFill>
                      <a:srgbClr val="00B0F0"/>
                    </a:solidFill>
                    <a:sym typeface="Symbol" panose="05050102010706020507" pitchFamily="18" charset="2"/>
                  </a:rPr>
                  <a:t>:</a:t>
                </a:r>
                <a:endParaRPr lang="en-US" smtClean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r>
                  <a:rPr lang="en-US" smtClean="0"/>
                  <a:t>Untuk memperoleh persamaan eksak, kalikan kedua ruas persamaan non eksak dengan faktor integrasi, </a:t>
                </a:r>
                <a:r>
                  <a:rPr lang="en-US" i="1" smtClean="0">
                    <a:sym typeface="Symbol" panose="05050102010706020507" pitchFamily="18" charset="2"/>
                  </a:rPr>
                  <a:t></a:t>
                </a:r>
                <a:r>
                  <a:rPr lang="en-US" smtClean="0">
                    <a:sym typeface="Symbol" panose="05050102010706020507" pitchFamily="18" charset="2"/>
                  </a:rPr>
                  <a:t>: </a:t>
                </a:r>
                <a:endPara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:r>
                  <a:rPr lang="en-US" smtClean="0"/>
                  <a:t>Syarat persamaan eksak yang baru: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b="0" i="1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mtClean="0"/>
              </a:p>
              <a:p>
                <a:pPr marL="0" indent="0">
                  <a:buNone/>
                </a:pPr>
                <a:r>
                  <a:rPr lang="en-US" smtClean="0"/>
                  <a:t>(</a:t>
                </a:r>
                <a:r>
                  <a:rPr lang="en-US" b="1" smtClean="0"/>
                  <a:t>Alternatif 1</a:t>
                </a:r>
                <a:r>
                  <a:rPr lang="en-US" smtClean="0"/>
                  <a:t>) Cari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mtClean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mtClean="0"/>
                  <a:t> (bergantung hanya pada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mtClean="0"/>
                  <a:t>), sehingga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mtClean="0">
                    <a:ea typeface="Cambria Math" panose="02040503050406030204" pitchFamily="18" charset="0"/>
                  </a:rPr>
                  <a:t>Dari langkah 4, diperoleh: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nary>
                      </m:sup>
                    </m:sSup>
                  </m:oMath>
                </a14:m>
                <a:endParaRPr lang="en-US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mtClean="0">
                    <a:ea typeface="Cambria Math" panose="02040503050406030204" pitchFamily="18" charset="0"/>
                  </a:rPr>
                  <a:t>Gunakan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mtClean="0">
                    <a:ea typeface="Cambria Math" panose="02040503050406030204" pitchFamily="18" charset="0"/>
                  </a:rPr>
                  <a:t> di atas untuk mencari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mtClean="0">
                    <a:ea typeface="Cambria Math" panose="02040503050406030204" pitchFamily="18" charset="0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mtClean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1806766"/>
                <a:ext cx="11855116" cy="4949634"/>
              </a:xfrm>
              <a:blipFill rotWithShape="0">
                <a:blip r:embed="rId3"/>
                <a:stretch>
                  <a:fillRect l="-514" t="-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777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Kurva Solusi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1756611"/>
                <a:ext cx="11586411" cy="4993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i="1" smtClean="0"/>
                  <a:t>REVIEW</a:t>
                </a:r>
              </a:p>
              <a:p>
                <a:r>
                  <a:rPr lang="en-US" smtClean="0"/>
                  <a:t>Bayangkan ketika kita dihadapkan dengan persamaan diferensial orde-1: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mtClean="0"/>
              </a:p>
              <a:p>
                <a:pPr marL="288925" indent="0">
                  <a:buNone/>
                </a:pPr>
                <a:r>
                  <a:rPr lang="en-US" smtClean="0"/>
                  <a:t>dimana kita tidak bisa mencari atau menemukan metode untuk memecahkan secara analitik. Kita dapat mencari solusi tersebut tanpa harus memecahkan solusi persamaan tersebut dengan bantuan </a:t>
                </a:r>
                <a:r>
                  <a:rPr lang="en-US" b="1" smtClean="0"/>
                  <a:t>KURVA SOLUSI</a:t>
                </a:r>
                <a:r>
                  <a:rPr lang="en-US" smtClean="0"/>
                  <a:t>.</a:t>
                </a:r>
              </a:p>
              <a:p>
                <a:r>
                  <a:rPr lang="en-US" smtClean="0"/>
                  <a:t>Ada beberapa pendekatan kurva solusi, salah satunya dengan menggambar </a:t>
                </a:r>
                <a:r>
                  <a:rPr lang="en-US" b="1" smtClean="0"/>
                  <a:t>medan arah </a:t>
                </a:r>
                <a:r>
                  <a:rPr lang="en-US" smtClean="0"/>
                  <a:t>(</a:t>
                </a:r>
                <a:r>
                  <a:rPr lang="en-US" i="1" smtClean="0"/>
                  <a:t>direction fields</a:t>
                </a:r>
                <a:r>
                  <a:rPr lang="en-US" smtClean="0"/>
                  <a:t>).</a:t>
                </a:r>
              </a:p>
              <a:p>
                <a:r>
                  <a:rPr lang="en-US" smtClean="0"/>
                  <a:t>Khusus untuk persamaan diferensial  orde-1 </a:t>
                </a:r>
                <a:r>
                  <a:rPr lang="en-US" b="1" smtClean="0"/>
                  <a:t>autonomous</a:t>
                </a:r>
                <a:r>
                  <a:rPr lang="en-US" smtClean="0"/>
                  <a:t>, dimana variabel bebas tidak tampak secara eksplisit: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mtClean="0"/>
              </a:p>
              <a:p>
                <a:pPr marL="288925" indent="0">
                  <a:buNone/>
                </a:pPr>
                <a:r>
                  <a:rPr lang="en-US" smtClean="0"/>
                  <a:t>kita dapat menggambar sketsa </a:t>
                </a:r>
                <a:r>
                  <a:rPr lang="en-US" i="1" smtClean="0"/>
                  <a:t>phase portrait</a:t>
                </a:r>
                <a:r>
                  <a:rPr lang="en-US" smtClean="0"/>
                  <a:t> dan kurva solusinya, dg mencari titik kritis dan </a:t>
                </a:r>
                <a:r>
                  <a:rPr lang="en-US" i="1" smtClean="0"/>
                  <a:t>phase line</a:t>
                </a:r>
                <a:r>
                  <a:rPr lang="en-US" smtClean="0"/>
                  <a:t>.</a:t>
                </a:r>
                <a:endParaRPr lang="en-GB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1756611"/>
                <a:ext cx="11586411" cy="4993105"/>
              </a:xfrm>
              <a:blipFill rotWithShape="0">
                <a:blip r:embed="rId3"/>
                <a:stretch>
                  <a:fillRect l="-579" t="-244" b="-18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160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Non Eksak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1806766"/>
                <a:ext cx="11586411" cy="4949634"/>
              </a:xfrm>
            </p:spPr>
            <p:txBody>
              <a:bodyPr>
                <a:normAutofit/>
              </a:bodyPr>
              <a:lstStyle/>
              <a:p>
                <a:r>
                  <a:rPr lang="en-US" b="1" smtClean="0">
                    <a:solidFill>
                      <a:srgbClr val="00B0F0"/>
                    </a:solidFill>
                  </a:rPr>
                  <a:t>(Pembuktian 2) Mencari faktor integrasi, </a:t>
                </a:r>
                <a:r>
                  <a:rPr lang="en-US" b="1" i="1" smtClean="0">
                    <a:solidFill>
                      <a:srgbClr val="00B0F0"/>
                    </a:solidFill>
                    <a:sym typeface="Symbol" panose="05050102010706020507" pitchFamily="18" charset="2"/>
                  </a:rPr>
                  <a:t></a:t>
                </a:r>
                <a:r>
                  <a:rPr lang="en-US" b="1" smtClean="0">
                    <a:solidFill>
                      <a:srgbClr val="00B0F0"/>
                    </a:solidFill>
                    <a:sym typeface="Symbol" panose="05050102010706020507" pitchFamily="18" charset="2"/>
                  </a:rPr>
                  <a:t>:</a:t>
                </a:r>
                <a:endParaRPr lang="en-US" smtClean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r>
                  <a:rPr lang="en-US" sz="1800"/>
                  <a:t>(</a:t>
                </a:r>
                <a:r>
                  <a:rPr lang="en-US" sz="1800" b="1"/>
                  <a:t>Alternatif </a:t>
                </a:r>
                <a:r>
                  <a:rPr lang="en-US" sz="1800" b="1" smtClean="0"/>
                  <a:t>2</a:t>
                </a:r>
                <a:r>
                  <a:rPr lang="en-US" sz="1800" smtClean="0"/>
                  <a:t>) Cari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1800" smtClean="0"/>
                  <a:t>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800"/>
                  <a:t> (bergantung hanya pada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smtClean="0"/>
                  <a:t>), sehingga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>
                    <a:ea typeface="Cambria Math" panose="02040503050406030204" pitchFamily="18" charset="0"/>
                  </a:rPr>
                  <a:t>Dari langkah 4, diperoleh: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sup>
                    </m:sSup>
                  </m:oMath>
                </a14:m>
                <a:endParaRPr lang="en-US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>
                    <a:ea typeface="Cambria Math" panose="02040503050406030204" pitchFamily="18" charset="0"/>
                  </a:rPr>
                  <a:t>Gunakan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>
                    <a:ea typeface="Cambria Math" panose="02040503050406030204" pitchFamily="18" charset="0"/>
                  </a:rPr>
                  <a:t> di atas untuk mencari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>
                    <a:ea typeface="Cambria Math" panose="02040503050406030204" pitchFamily="18" charset="0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mtClean="0">
                    <a:ea typeface="Cambria Math" panose="02040503050406030204" pitchFamily="18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1806766"/>
                <a:ext cx="11586411" cy="4949634"/>
              </a:xfrm>
              <a:blipFill rotWithShape="0">
                <a:blip r:embed="rId3"/>
                <a:stretch>
                  <a:fillRect l="-579" t="-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025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Persamaan Non Eksak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5" y="2641600"/>
                <a:ext cx="7154585" cy="411174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mtClean="0"/>
                  <a:t>Jawab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800" b="0" smtClean="0"/>
                  <a:t>Cari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b="0" smtClean="0"/>
                  <a:t> dan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b="0" smtClean="0"/>
                  <a:t>: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−20</m:t>
                    </m:r>
                  </m:oMath>
                </a14:m>
                <a:endParaRPr lang="en-US" sz="1800" i="1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−20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b="0" i="1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800" smtClean="0"/>
              </a:p>
              <a:p>
                <a:pPr marL="0" indent="0" algn="ctr">
                  <a:buNone/>
                </a:pPr>
                <a:r>
                  <a:rPr lang="en-US" sz="1800" smtClean="0"/>
                  <a:t>(persamaan non eksak)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1800" smtClean="0">
                    <a:solidFill>
                      <a:schemeClr val="tx1"/>
                    </a:solidFill>
                  </a:rPr>
                  <a:t>Cari</a:t>
                </a:r>
                <a:r>
                  <a:rPr lang="en-US" sz="1800" smtClean="0">
                    <a:solidFill>
                      <a:srgbClr val="FF0000"/>
                    </a:solidFill>
                  </a:rPr>
                  <a:t> faktor integrasi, </a:t>
                </a:r>
                <a:r>
                  <a:rPr lang="en-US" sz="1800" i="1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</a:t>
                </a:r>
                <a:r>
                  <a:rPr lang="en-US" sz="1800" smtClean="0">
                    <a:sym typeface="Symbol" panose="05050102010706020507" pitchFamily="18" charset="2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(4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800" b="0" smtClean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1800" smtClean="0">
                    <a:solidFill>
                      <a:schemeClr val="tx1"/>
                    </a:solidFill>
                  </a:rPr>
                  <a:t>Cari</a:t>
                </a:r>
                <a:r>
                  <a:rPr lang="en-US" sz="180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800" smtClean="0"/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−20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mtClean="0"/>
              </a:p>
              <a:p>
                <a:pPr marL="0" indent="0">
                  <a:buNone/>
                </a:pPr>
                <a:endParaRPr lang="en-US" smtClean="0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5" y="2641600"/>
                <a:ext cx="7154585" cy="4111740"/>
              </a:xfrm>
              <a:blipFill rotWithShape="0">
                <a:blip r:embed="rId3"/>
                <a:stretch>
                  <a:fillRect l="-852" t="-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336885" y="5255045"/>
            <a:ext cx="6168190" cy="149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endParaRPr 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6959601" y="2743201"/>
                <a:ext cx="5232399" cy="4114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2004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20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8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600" i="1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2024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24028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56032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880360" indent="-320040" algn="l" defTabSz="914400" rtl="0" eaLnBrk="1" latinLnBrk="0" hangingPunct="1">
                  <a:lnSpc>
                    <a:spcPct val="111000"/>
                  </a:lnSpc>
                  <a:spcBef>
                    <a:spcPts val="930"/>
                  </a:spcBef>
                  <a:buFont typeface="Corbel" panose="020B0503020204020204" pitchFamily="34" charset="0"/>
                  <a:buChar char="–"/>
                  <a:defRPr sz="1400" i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300" smtClean="0"/>
                  <a:t>Ambil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</m:oMath>
                </a14:m>
                <a:r>
                  <a:rPr lang="en-US" sz="2300"/>
                  <a:t>, cari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𝑏𝑎𝑟𝑢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mtClean="0"/>
              </a:p>
              <a:p>
                <a:pPr marL="457200" indent="-457200">
                  <a:buFont typeface="+mj-lt"/>
                  <a:buAutoNum type="arabicPeriod" startAt="5"/>
                </a:pPr>
                <a:r>
                  <a:rPr lang="en-US" sz="2300" smtClean="0"/>
                  <a:t>Cari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</m:oMath>
                </a14:m>
                <a:r>
                  <a:rPr lang="en-US" sz="2300"/>
                  <a:t> dari langkah </a:t>
                </a:r>
                <a:r>
                  <a:rPr lang="en-US" sz="2300" smtClean="0"/>
                  <a:t>4</a:t>
                </a:r>
                <a:endParaRPr lang="en-US" sz="23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𝑏𝑎𝑟𝑢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 startAt="6"/>
                </a:pPr>
                <a:r>
                  <a:rPr lang="en-US" sz="2300"/>
                  <a:t>Samakan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</m:oMath>
                </a14:m>
                <a:r>
                  <a:rPr lang="en-US" sz="2300"/>
                  <a:t> langkah </a:t>
                </a:r>
                <a:r>
                  <a:rPr lang="en-US" sz="2300" smtClean="0"/>
                  <a:t>5 </a:t>
                </a:r>
                <a:r>
                  <a:rPr lang="en-US" sz="2300"/>
                  <a:t>dengan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𝑏𝑎𝑟𝑢</m:t>
                        </m:r>
                      </m:sub>
                    </m:sSub>
                  </m:oMath>
                </a14:m>
                <a:r>
                  <a:rPr lang="en-US" sz="2300"/>
                  <a:t> langkah </a:t>
                </a:r>
                <a:r>
                  <a:rPr lang="en-US" sz="2300" smtClean="0"/>
                  <a:t>3</a:t>
                </a:r>
                <a:endParaRPr lang="en-US" sz="23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−20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i="1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−20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457200" indent="-457200">
                  <a:buFont typeface="+mj-lt"/>
                  <a:buAutoNum type="arabicPeriod" startAt="7"/>
                </a:pPr>
                <a:r>
                  <a:rPr lang="en-US" sz="2300" smtClean="0"/>
                  <a:t>Cari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−20</m:t>
                        </m:r>
                        <m:sSup>
                          <m:sSup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nary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−5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mtClean="0"/>
              </a:p>
              <a:p>
                <a:pPr marL="457200" indent="-457200">
                  <a:buFont typeface="+mj-lt"/>
                  <a:buAutoNum type="arabicPeriod" startAt="7"/>
                </a:pPr>
                <a:r>
                  <a:rPr lang="en-US" sz="2300" smtClean="0"/>
                  <a:t>Diperoleh solusi persamaan diferensial: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mtClean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1" y="2743201"/>
                <a:ext cx="5232399" cy="4114800"/>
              </a:xfrm>
              <a:prstGeom prst="rect">
                <a:avLst/>
              </a:prstGeom>
              <a:blipFill rotWithShape="0">
                <a:blip r:embed="rId4"/>
                <a:stretch>
                  <a:fillRect l="-699" t="-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6885" y="2198148"/>
                <a:ext cx="79816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smtClean="0"/>
                  <a:t>Contoh: </a:t>
                </a:r>
                <a:r>
                  <a:rPr lang="en-US"/>
                  <a:t>cari solusi persamaan eksak berikut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𝑥𝑦𝑑𝑥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5" y="2198148"/>
                <a:ext cx="798161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61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742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Solusi dengan substitusi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b="1" smtClean="0"/>
                  <a:t>Transformasi persamaan diferensial orde-1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b="0" smtClean="0"/>
              </a:p>
              <a:p>
                <a:pPr marL="0" indent="0">
                  <a:buNone/>
                </a:pPr>
                <a:r>
                  <a:rPr lang="en-US" smtClean="0"/>
                  <a:t>Dengan substitusi: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mtClean="0"/>
                  <a:t>, dimana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mtClean="0"/>
                  <a:t> merupakan fungsi variabel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mtClean="0"/>
                  <a:t>.</a:t>
                </a:r>
              </a:p>
              <a:p>
                <a:pPr marL="0" indent="0">
                  <a:buNone/>
                </a:pPr>
                <a:endParaRPr lang="en-US" smtClean="0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 smtClean="0"/>
                  <a:t>Sehingga diperloleh persamaan:</a:t>
                </a:r>
              </a:p>
              <a:p>
                <a:endParaRPr lang="en-US" smtClean="0"/>
              </a:p>
              <a:p>
                <a:endParaRPr lang="en-US"/>
              </a:p>
              <a:p>
                <a:r>
                  <a:rPr lang="en-US" smtClean="0"/>
                  <a:t>Syarat bisa disubstitusi: </a:t>
                </a:r>
                <a:r>
                  <a:rPr lang="en-US" b="1" smtClean="0"/>
                  <a:t>persamaan homogen</a:t>
                </a:r>
                <a:r>
                  <a:rPr lang="en-US"/>
                  <a:t> </a:t>
                </a:r>
                <a:r>
                  <a:rPr lang="en-US" smtClean="0"/>
                  <a:t>(inget, berbeda dengan solusi homogen), berlaku sifat homogenitas: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mtClean="0"/>
              </a:p>
              <a:p>
                <a:r>
                  <a:rPr lang="en-US" smtClean="0"/>
                  <a:t>Contoh: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mtClean="0"/>
                  <a:t> adalah persamaan homogen karena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  <a:blipFill rotWithShape="0">
                <a:blip r:embed="rId3"/>
                <a:stretch>
                  <a:fillRect l="-316" t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704739" y="3747475"/>
            <a:ext cx="4594080" cy="615680"/>
            <a:chOff x="673100" y="3928410"/>
            <a:chExt cx="4594080" cy="6156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" y="3928410"/>
              <a:ext cx="2133600" cy="61568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r="1123"/>
            <a:stretch/>
          </p:blipFill>
          <p:spPr>
            <a:xfrm>
              <a:off x="2806700" y="3928410"/>
              <a:ext cx="2460480" cy="59279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7358" b="5555"/>
          <a:stretch/>
        </p:blipFill>
        <p:spPr>
          <a:xfrm>
            <a:off x="944379" y="4851699"/>
            <a:ext cx="3978641" cy="633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8985" y="4889519"/>
            <a:ext cx="1275772" cy="557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18309" y="4983838"/>
            <a:ext cx="210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atau bentuk kompak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50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Solusi dengan substitusi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smtClean="0"/>
                  <a:t>(Persamaan homogen) review persamaan eksak: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smtClean="0"/>
              </a:p>
              <a:p>
                <a:pPr marL="0" indent="0">
                  <a:buNone/>
                </a:pPr>
                <a:r>
                  <a:rPr lang="en-US" smtClean="0"/>
                  <a:t>Adalah persamaan homogen, coba buktikan.</a:t>
                </a:r>
              </a:p>
              <a:p>
                <a:pPr marL="0" indent="0">
                  <a:buNone/>
                </a:pPr>
                <a:r>
                  <a:rPr lang="en-US" smtClean="0"/>
                  <a:t>Jawab:</a:t>
                </a:r>
              </a:p>
              <a:p>
                <a:r>
                  <a:rPr lang="en-US" smtClean="0"/>
                  <a:t>Jika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mtClean="0"/>
                  <a:t> dan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mtClean="0"/>
                  <a:t> adalah fungsi homogen dengan pangkat sama,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mtClean="0"/>
                  <a:t> dan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mtClean="0"/>
              </a:p>
              <a:p>
                <a:r>
                  <a:rPr lang="en-US" smtClean="0"/>
                  <a:t>Jika kita subtitusikan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𝑢𝑥</m:t>
                    </m:r>
                  </m:oMath>
                </a14:m>
                <a:r>
                  <a:rPr lang="en-GB" smtClean="0"/>
                  <a:t>, persamaan di atas menjadi: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 dan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mtClean="0"/>
              </a:p>
              <a:p>
                <a:r>
                  <a:rPr lang="en-US" smtClean="0"/>
                  <a:t>Persamaan eksak menjadi: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mtClean="0"/>
                  <a:t> sehingga diperoleh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r>
                  <a:rPr lang="en-US" smtClean="0"/>
                  <a:t>Selesaikan dengan persamaan terpisah.</a:t>
                </a:r>
              </a:p>
              <a:p>
                <a:endParaRPr lang="en-US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  <a:blipFill rotWithShape="0">
                <a:blip r:embed="rId3"/>
                <a:stretch>
                  <a:fillRect l="-579" t="-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879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Solusi dengan substitusi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smtClean="0"/>
                  <a:t>Contoh : Selesaikan persamaan eksak berikut dengan solusi substitusi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smtClean="0"/>
              </a:p>
              <a:p>
                <a:pPr marL="0" indent="0">
                  <a:buNone/>
                </a:pPr>
                <a:r>
                  <a:rPr lang="en-US" smtClean="0"/>
                  <a:t>Jawab: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mtClean="0"/>
                  <a:t> dan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mtClean="0"/>
                  <a:t> adalah fungsi </a:t>
                </a:r>
                <a:r>
                  <a:rPr lang="en-GB" b="1" smtClean="0"/>
                  <a:t>homogen</a:t>
                </a:r>
                <a:r>
                  <a:rPr lang="en-GB" smtClean="0"/>
                  <a:t> dengan pangkat dua, </a:t>
                </a:r>
                <a:r>
                  <a:rPr lang="en-GB" b="1" smtClean="0"/>
                  <a:t>berlaku</a:t>
                </a:r>
                <a:r>
                  <a:rPr lang="en-GB" smtClean="0"/>
                  <a:t> solusi dengan substitusi.</a:t>
                </a:r>
                <a:endParaRPr lang="en-US" b="0" smtClean="0"/>
              </a:p>
              <a:p>
                <a:r>
                  <a:rPr lang="en-US" smtClean="0"/>
                  <a:t>Substitusi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𝑢𝑥</m:t>
                    </m:r>
                  </m:oMath>
                </a14:m>
                <a:r>
                  <a:rPr lang="en-US" smtClean="0"/>
                  <a:t>, diperoleh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𝑢𝑥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𝑢𝑥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𝑥𝑑𝑢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)(1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𝑢𝑑𝑥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𝑥𝑑𝑢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𝑢𝑑𝑥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𝑥𝑑𝑢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𝑥𝑑𝑢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mtClean="0"/>
              </a:p>
              <a:p>
                <a:pPr marL="0" indent="0">
                  <a:buNone/>
                </a:pPr>
                <a:r>
                  <a:rPr lang="en-US" smtClean="0"/>
                  <a:t>diperoleh</a:t>
                </a: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  <a:blipFill rotWithShape="0">
                <a:blip r:embed="rId3"/>
                <a:stretch>
                  <a:fillRect l="-526" t="-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56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PD Orde-1:</a:t>
            </a:r>
            <a:br>
              <a:rPr lang="en-US" smtClean="0"/>
            </a:br>
            <a:r>
              <a:rPr lang="en-US" smtClean="0"/>
              <a:t>Solusi dengan substitusi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mtClean="0">
                    <a:latin typeface="Cambria Math" panose="02040503050406030204" pitchFamily="18" charset="0"/>
                  </a:rPr>
                  <a:t>Dengan persamaan terpisah, lalu diintegralkan di kedua ruas</a:t>
                </a:r>
                <a:endParaRPr lang="en-US" b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Selesaikan integral di atas: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mtClean="0"/>
              </a:p>
              <a:p>
                <a:r>
                  <a:rPr lang="en-US" smtClean="0"/>
                  <a:t>Substitusi balik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mtClean="0"/>
                  <a:t>, diperoleh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i="1" smtClean="0">
                  <a:latin typeface="Cambria Math" panose="02040503050406030204" pitchFamily="18" charset="0"/>
                </a:endParaRPr>
              </a:p>
              <a:p>
                <a:pPr marL="292100" indent="0">
                  <a:buNone/>
                </a:pPr>
                <a:r>
                  <a:rPr lang="en-US" b="0" smtClean="0"/>
                  <a:t>Solusi persamaan diferensial: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sup>
                    </m:sSup>
                  </m:oMath>
                </a14:m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2338466"/>
                <a:ext cx="11586411" cy="4411249"/>
              </a:xfrm>
              <a:blipFill rotWithShape="0">
                <a:blip r:embed="rId3"/>
                <a:stretch>
                  <a:fillRect l="-263" t="-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922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Solusi dengan substitusi</a:t>
            </a:r>
            <a:br>
              <a:rPr lang="en-US" smtClean="0"/>
            </a:br>
            <a:r>
              <a:rPr lang="en-US" smtClean="0"/>
              <a:t>(Persamaan Bernoulli)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51681" y="2249504"/>
                <a:ext cx="11374071" cy="4608496"/>
              </a:xfrm>
            </p:spPr>
            <p:txBody>
              <a:bodyPr>
                <a:normAutofit/>
              </a:bodyPr>
              <a:lstStyle/>
              <a:p>
                <a:r>
                  <a:rPr lang="en-US" smtClean="0"/>
                  <a:t>Bentuk umum persamaan Bernoulli:</a:t>
                </a:r>
              </a:p>
              <a:p>
                <a:endParaRPr lang="en-US"/>
              </a:p>
              <a:p>
                <a:r>
                  <a:rPr lang="en-US" smtClean="0"/>
                  <a:t>Bentuk substitusi: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smtClean="0"/>
              </a:p>
              <a:p>
                <a:r>
                  <a:rPr lang="en-US" smtClean="0"/>
                  <a:t>Contoh: Selesaikan persamaan Bernoulli berikut</a:t>
                </a:r>
              </a:p>
              <a:p>
                <a:pPr marL="0" indent="0">
                  <a:buNone/>
                </a:pPr>
                <a:r>
                  <a:rPr lang="en-US" smtClean="0"/>
                  <a:t>Jawab:</a:t>
                </a:r>
              </a:p>
              <a:p>
                <a:pPr marL="0" indent="0">
                  <a:buNone/>
                </a:pPr>
                <a:r>
                  <a:rPr lang="en-US" smtClean="0"/>
                  <a:t>Ubah ke bentuk standar: </a:t>
                </a:r>
              </a:p>
              <a:p>
                <a:pPr marL="635000" indent="0">
                  <a:buNone/>
                </a:pPr>
                <a:r>
                  <a:rPr lang="en-US" smtClean="0"/>
                  <a:t>Substitusi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smtClean="0"/>
                  <a:t> dan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b="0" smtClean="0"/>
              </a:p>
              <a:p>
                <a:pPr marL="0" indent="0">
                  <a:buNone/>
                </a:pPr>
                <a:r>
                  <a:rPr lang="en-US" smtClean="0"/>
                  <a:t>Diperoleh: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i="1" smtClean="0"/>
              </a:p>
              <a:p>
                <a:pPr marL="0" indent="0">
                  <a:buNone/>
                </a:pPr>
                <a:r>
                  <a:rPr lang="en-US" smtClean="0"/>
                  <a:t>Selesaikan dengan solusi persamaan linier, diperoleh: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=1/(−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681" y="2249504"/>
                <a:ext cx="11374071" cy="4608496"/>
              </a:xfrm>
              <a:blipFill rotWithShape="0">
                <a:blip r:embed="rId3"/>
                <a:stretch>
                  <a:fillRect l="-589" t="-529" b="-13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61" y="2635710"/>
            <a:ext cx="2156904" cy="617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293" y="3517766"/>
            <a:ext cx="1619008" cy="574675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1206501" y="4777040"/>
            <a:ext cx="6273800" cy="1870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018" y="4489517"/>
            <a:ext cx="1623486" cy="5750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3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Latihan Soal:</a:t>
            </a:r>
            <a:br>
              <a:rPr lang="en-US" smtClean="0"/>
            </a:br>
            <a:r>
              <a:rPr lang="en-US" smtClean="0"/>
              <a:t>Solusi dengan Substitusi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86" y="2410385"/>
            <a:ext cx="4438650" cy="3672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492" y="3220831"/>
            <a:ext cx="3703920" cy="1477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357" y="2494722"/>
            <a:ext cx="4135314" cy="2001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412" y="4700960"/>
            <a:ext cx="4049259" cy="19903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0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0070C0"/>
                </a:solidFill>
              </a:rPr>
              <a:t>Kurva Solusi</a:t>
            </a:r>
            <a:endParaRPr lang="en-US" b="1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4" y="1780674"/>
            <a:ext cx="11586411" cy="4969041"/>
          </a:xfrm>
        </p:spPr>
        <p:txBody>
          <a:bodyPr/>
          <a:lstStyle/>
          <a:p>
            <a:pPr marL="0" indent="0">
              <a:buNone/>
            </a:pPr>
            <a:r>
              <a:rPr lang="en-US" b="1" u="sng" smtClean="0">
                <a:solidFill>
                  <a:srgbClr val="0070C0"/>
                </a:solidFill>
              </a:rPr>
              <a:t>Pokok Bahasan</a:t>
            </a:r>
          </a:p>
          <a:p>
            <a:pPr marL="0" indent="0">
              <a:buNone/>
            </a:pPr>
            <a:r>
              <a:rPr lang="en-US" b="1" smtClean="0">
                <a:solidFill>
                  <a:srgbClr val="0070C0"/>
                </a:solidFill>
              </a:rPr>
              <a:t>Medan arah (</a:t>
            </a:r>
            <a:r>
              <a:rPr lang="en-US" b="1" i="1" smtClean="0">
                <a:solidFill>
                  <a:srgbClr val="0070C0"/>
                </a:solidFill>
              </a:rPr>
              <a:t>direction fields</a:t>
            </a:r>
            <a:r>
              <a:rPr lang="en-US" b="1" smtClean="0">
                <a:solidFill>
                  <a:srgbClr val="0070C0"/>
                </a:solidFill>
              </a:rPr>
              <a:t>):</a:t>
            </a:r>
            <a:endParaRPr lang="en-US" b="1" i="1" smtClean="0">
              <a:solidFill>
                <a:srgbClr val="0070C0"/>
              </a:solidFill>
            </a:endParaRPr>
          </a:p>
          <a:p>
            <a:r>
              <a:rPr lang="en-US" smtClean="0"/>
              <a:t>Elemen lineal pada suatu titik (</a:t>
            </a:r>
            <a:r>
              <a:rPr lang="en-US" i="1" smtClean="0"/>
              <a:t>slope</a:t>
            </a:r>
            <a:r>
              <a:rPr lang="en-US" smtClean="0"/>
              <a:t>)</a:t>
            </a:r>
          </a:p>
          <a:p>
            <a:r>
              <a:rPr lang="en-US" smtClean="0"/>
              <a:t>Menggambar medan arah</a:t>
            </a:r>
          </a:p>
          <a:p>
            <a:r>
              <a:rPr lang="en-US" smtClean="0"/>
              <a:t>Menentukan kurva solusi yang melewati suatu titik</a:t>
            </a:r>
            <a:endParaRPr lang="en-US"/>
          </a:p>
          <a:p>
            <a:pPr marL="0" indent="0">
              <a:buNone/>
            </a:pPr>
            <a:r>
              <a:rPr lang="en-US" b="1" smtClean="0">
                <a:solidFill>
                  <a:srgbClr val="0070C0"/>
                </a:solidFill>
              </a:rPr>
              <a:t>Persamaan Diferensial Orde-1 Autonomous:</a:t>
            </a:r>
            <a:endParaRPr lang="en-US" b="1">
              <a:solidFill>
                <a:srgbClr val="0070C0"/>
              </a:solidFill>
            </a:endParaRPr>
          </a:p>
          <a:p>
            <a:r>
              <a:rPr lang="en-US" smtClean="0"/>
              <a:t>Titik kritis dan jenisnya (attractor atau repeller)</a:t>
            </a:r>
          </a:p>
          <a:p>
            <a:r>
              <a:rPr lang="en-US" smtClean="0"/>
              <a:t>Phase line</a:t>
            </a:r>
          </a:p>
          <a:p>
            <a:r>
              <a:rPr lang="en-US" smtClean="0"/>
              <a:t>Sketsa phase portrait dan kurva solusi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92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Elemen lineal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2387600"/>
                <a:ext cx="11586411" cy="4362115"/>
              </a:xfrm>
            </p:spPr>
            <p:txBody>
              <a:bodyPr/>
              <a:lstStyle/>
              <a:p>
                <a:r>
                  <a:rPr lang="en-US" smtClean="0"/>
                  <a:t>Yaitu gradien garis yang melewati suatu titik pada kurva solusi (slope/gradien/kemiringan) atau kecepatan sesaat (jika variabel bebasnya adalah waktu,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mtClean="0"/>
                  <a:t>).</a:t>
                </a:r>
              </a:p>
              <a:p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endParaRPr lang="en-US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2387600"/>
                <a:ext cx="11586411" cy="4362115"/>
              </a:xfrm>
              <a:blipFill rotWithShape="0">
                <a:blip r:embed="rId3"/>
                <a:stretch>
                  <a:fillRect l="-579" t="-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4389239" y="3256576"/>
            <a:ext cx="2730350" cy="2932389"/>
            <a:chOff x="3768725" y="3100768"/>
            <a:chExt cx="2235254" cy="25243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8725" y="3156576"/>
              <a:ext cx="2076000" cy="246856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336742" y="4469914"/>
              <a:ext cx="1667237" cy="31794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elemen lineal/slope</a:t>
              </a:r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44540" y="3100768"/>
              <a:ext cx="940265" cy="3179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kurva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473960" y="3331606"/>
              <a:ext cx="7136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/>
                <a:t>solusi</a:t>
              </a:r>
              <a:endParaRPr lang="en-GB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8491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Menggambar Medan Arah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1780674"/>
                <a:ext cx="3590759" cy="49690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smtClean="0">
                    <a:solidFill>
                      <a:srgbClr val="0070C0"/>
                    </a:solidFill>
                  </a:rPr>
                  <a:t>Medan arah (</a:t>
                </a:r>
                <a:r>
                  <a:rPr lang="en-US" b="1" i="1" smtClean="0">
                    <a:solidFill>
                      <a:srgbClr val="0070C0"/>
                    </a:solidFill>
                  </a:rPr>
                  <a:t>direction fields</a:t>
                </a:r>
                <a:r>
                  <a:rPr lang="en-US" b="1" smtClean="0">
                    <a:solidFill>
                      <a:srgbClr val="0070C0"/>
                    </a:solidFill>
                  </a:rPr>
                  <a:t>)</a:t>
                </a:r>
              </a:p>
              <a:p>
                <a:r>
                  <a:rPr lang="en-US" smtClean="0"/>
                  <a:t>Cara menggambar medan arah dari suatu fungsi berikut: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/>
              </a:p>
              <a:p>
                <a:pPr marL="285750" indent="0">
                  <a:buNone/>
                </a:pPr>
                <a:r>
                  <a:rPr lang="en-US" smtClean="0"/>
                  <a:t>pada selang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−5≤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mtClean="0"/>
                  <a:t> dan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−5≤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Isi tabel medan arah di samping.</a:t>
                </a:r>
              </a:p>
              <a:p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endParaRPr lang="en-US" smtClean="0"/>
              </a:p>
              <a:p>
                <a:endParaRPr lang="en-US"/>
              </a:p>
              <a:p>
                <a:endParaRPr lang="en-GB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1780674"/>
                <a:ext cx="3590759" cy="4969041"/>
              </a:xfrm>
              <a:blipFill rotWithShape="0">
                <a:blip r:embed="rId3"/>
                <a:stretch>
                  <a:fillRect l="-1868" t="-245" r="-3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13789"/>
              </p:ext>
            </p:extLst>
          </p:nvPr>
        </p:nvGraphicFramePr>
        <p:xfrm>
          <a:off x="4064004" y="1923809"/>
          <a:ext cx="8127996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      x</a:t>
                      </a:r>
                    </a:p>
                    <a:p>
                      <a:pPr marL="0" indent="0" algn="l"/>
                      <a:r>
                        <a:rPr lang="en-US" smtClean="0"/>
                        <a:t>y  </a:t>
                      </a:r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-5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-4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-3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-2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-2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-3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-4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-5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18985" y="6565049"/>
                <a:ext cx="1643206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−5≤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≤5</m:t>
                          </m:r>
                        </m:e>
                      </m:d>
                    </m:oMath>
                  </m:oMathPara>
                </a14:m>
                <a:endParaRPr lang="en-GB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985" y="6565049"/>
                <a:ext cx="164320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rot="16200000">
                <a:off x="3129989" y="4340008"/>
                <a:ext cx="1595309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−5≤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≤5</m:t>
                          </m:r>
                        </m:e>
                      </m:d>
                    </m:oMath>
                  </m:oMathPara>
                </a14:m>
                <a:endParaRPr lang="en-GB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29989" y="4340008"/>
                <a:ext cx="1595309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681311" y="1488015"/>
            <a:ext cx="1989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Tabel Medan Arah</a:t>
            </a:r>
            <a:r>
              <a:rPr lang="en-US" smtClean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40402" y="1336420"/>
                <a:ext cx="1367618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=0.2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402" y="1336420"/>
                <a:ext cx="1367618" cy="6182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52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Medan Arah (2)</a:t>
            </a:r>
            <a:endParaRPr lang="en-GB"/>
          </a:p>
        </p:txBody>
      </p:sp>
      <p:grpSp>
        <p:nvGrpSpPr>
          <p:cNvPr id="22" name="Group 21"/>
          <p:cNvGrpSpPr/>
          <p:nvPr/>
        </p:nvGrpSpPr>
        <p:grpSpPr>
          <a:xfrm>
            <a:off x="741357" y="2700306"/>
            <a:ext cx="4106693" cy="4049409"/>
            <a:chOff x="6263672" y="2586262"/>
            <a:chExt cx="4106693" cy="40494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2240" y="2586262"/>
              <a:ext cx="4048125" cy="4004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267986" y="626633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7986" y="6266339"/>
                  <a:ext cx="36580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450724" y="448289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724" y="4482898"/>
                  <a:ext cx="36580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591778" y="6264402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1778" y="6264402"/>
                  <a:ext cx="36580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188980" y="625676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980" y="6256769"/>
                  <a:ext cx="36580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799583" y="6261802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9583" y="6261802"/>
                  <a:ext cx="36580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181954" y="6252408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1954" y="6252408"/>
                  <a:ext cx="53893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293001" y="4785051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3001" y="4785051"/>
                  <a:ext cx="53893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450724" y="297479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724" y="2974790"/>
                  <a:ext cx="36580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439707" y="3572722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707" y="3572722"/>
                  <a:ext cx="36580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439707" y="4174887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707" y="4174887"/>
                  <a:ext cx="36580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285148" y="5998457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5148" y="5998457"/>
                  <a:ext cx="53893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263672" y="538655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−3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3672" y="5386559"/>
                  <a:ext cx="53893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464086" y="6253385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086" y="6253385"/>
                  <a:ext cx="538930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836576" y="6260909"/>
                  <a:ext cx="5389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576" y="6260909"/>
                  <a:ext cx="538930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4" y="1780674"/>
            <a:ext cx="11586411" cy="4969041"/>
          </a:xfrm>
        </p:spPr>
        <p:txBody>
          <a:bodyPr/>
          <a:lstStyle/>
          <a:p>
            <a:pPr marL="0" indent="0">
              <a:buNone/>
            </a:pPr>
            <a:r>
              <a:rPr lang="en-US" b="1" smtClean="0"/>
              <a:t>Menggambar Medan Arah</a:t>
            </a:r>
          </a:p>
          <a:p>
            <a:r>
              <a:rPr lang="en-US" smtClean="0"/>
              <a:t>Dari Tabel Medan Arah, sajikan dalam bentuk grafik seperti berikut &amp; gambar kurva solusi melewati titik.</a:t>
            </a:r>
            <a:endParaRPr lang="en-US"/>
          </a:p>
          <a:p>
            <a:endParaRPr lang="en-GB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65913" y="2745578"/>
            <a:ext cx="3857382" cy="381404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1764806" y="4918519"/>
            <a:ext cx="3203680" cy="1456434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68486" y="4397333"/>
            <a:ext cx="2267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Kurva solusi melewati titik (-4,-5)</a:t>
            </a:r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4968486" y="3470274"/>
            <a:ext cx="2267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Kurva solusi melewati titik (-5,3)</a:t>
            </a:r>
            <a:endParaRPr lang="en-GB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236141" y="3672637"/>
            <a:ext cx="1138602" cy="100583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1683944" y="5203968"/>
            <a:ext cx="2525916" cy="1214939"/>
          </a:xfrm>
          <a:custGeom>
            <a:avLst/>
            <a:gdLst>
              <a:gd name="connsiteX0" fmla="*/ 0 w 2525916"/>
              <a:gd name="connsiteY0" fmla="*/ 1214939 h 1214939"/>
              <a:gd name="connsiteX1" fmla="*/ 90534 w 2525916"/>
              <a:gd name="connsiteY1" fmla="*/ 916175 h 1214939"/>
              <a:gd name="connsiteX2" fmla="*/ 226336 w 2525916"/>
              <a:gd name="connsiteY2" fmla="*/ 599303 h 1214939"/>
              <a:gd name="connsiteX3" fmla="*/ 452673 w 2525916"/>
              <a:gd name="connsiteY3" fmla="*/ 309592 h 1214939"/>
              <a:gd name="connsiteX4" fmla="*/ 651849 w 2525916"/>
              <a:gd name="connsiteY4" fmla="*/ 146630 h 1214939"/>
              <a:gd name="connsiteX5" fmla="*/ 805758 w 2525916"/>
              <a:gd name="connsiteY5" fmla="*/ 83256 h 1214939"/>
              <a:gd name="connsiteX6" fmla="*/ 932507 w 2525916"/>
              <a:gd name="connsiteY6" fmla="*/ 37988 h 1214939"/>
              <a:gd name="connsiteX7" fmla="*/ 1195057 w 2525916"/>
              <a:gd name="connsiteY7" fmla="*/ 1775 h 1214939"/>
              <a:gd name="connsiteX8" fmla="*/ 1502875 w 2525916"/>
              <a:gd name="connsiteY8" fmla="*/ 10828 h 1214939"/>
              <a:gd name="connsiteX9" fmla="*/ 1765425 w 2525916"/>
              <a:gd name="connsiteY9" fmla="*/ 56095 h 1214939"/>
              <a:gd name="connsiteX10" fmla="*/ 2009869 w 2525916"/>
              <a:gd name="connsiteY10" fmla="*/ 200951 h 1214939"/>
              <a:gd name="connsiteX11" fmla="*/ 2199992 w 2525916"/>
              <a:gd name="connsiteY11" fmla="*/ 427287 h 1214939"/>
              <a:gd name="connsiteX12" fmla="*/ 2381061 w 2525916"/>
              <a:gd name="connsiteY12" fmla="*/ 762266 h 1214939"/>
              <a:gd name="connsiteX13" fmla="*/ 2525916 w 2525916"/>
              <a:gd name="connsiteY13" fmla="*/ 1196832 h 121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5916" h="1214939">
                <a:moveTo>
                  <a:pt x="0" y="1214939"/>
                </a:moveTo>
                <a:cubicBezTo>
                  <a:pt x="26405" y="1116860"/>
                  <a:pt x="52811" y="1018781"/>
                  <a:pt x="90534" y="916175"/>
                </a:cubicBezTo>
                <a:cubicBezTo>
                  <a:pt x="128257" y="813569"/>
                  <a:pt x="165980" y="700400"/>
                  <a:pt x="226336" y="599303"/>
                </a:cubicBezTo>
                <a:cubicBezTo>
                  <a:pt x="286692" y="498206"/>
                  <a:pt x="381754" y="385037"/>
                  <a:pt x="452673" y="309592"/>
                </a:cubicBezTo>
                <a:cubicBezTo>
                  <a:pt x="523592" y="234147"/>
                  <a:pt x="593002" y="184353"/>
                  <a:pt x="651849" y="146630"/>
                </a:cubicBezTo>
                <a:cubicBezTo>
                  <a:pt x="710696" y="108907"/>
                  <a:pt x="758982" y="101363"/>
                  <a:pt x="805758" y="83256"/>
                </a:cubicBezTo>
                <a:cubicBezTo>
                  <a:pt x="852534" y="65149"/>
                  <a:pt x="867624" y="51568"/>
                  <a:pt x="932507" y="37988"/>
                </a:cubicBezTo>
                <a:cubicBezTo>
                  <a:pt x="997390" y="24408"/>
                  <a:pt x="1099996" y="6302"/>
                  <a:pt x="1195057" y="1775"/>
                </a:cubicBezTo>
                <a:cubicBezTo>
                  <a:pt x="1290118" y="-2752"/>
                  <a:pt x="1407814" y="1775"/>
                  <a:pt x="1502875" y="10828"/>
                </a:cubicBezTo>
                <a:cubicBezTo>
                  <a:pt x="1597936" y="19881"/>
                  <a:pt x="1680926" y="24408"/>
                  <a:pt x="1765425" y="56095"/>
                </a:cubicBezTo>
                <a:cubicBezTo>
                  <a:pt x="1849924" y="87782"/>
                  <a:pt x="1937441" y="139086"/>
                  <a:pt x="2009869" y="200951"/>
                </a:cubicBezTo>
                <a:cubicBezTo>
                  <a:pt x="2082297" y="262816"/>
                  <a:pt x="2138127" y="333734"/>
                  <a:pt x="2199992" y="427287"/>
                </a:cubicBezTo>
                <a:cubicBezTo>
                  <a:pt x="2261857" y="520839"/>
                  <a:pt x="2326740" y="634008"/>
                  <a:pt x="2381061" y="762266"/>
                </a:cubicBezTo>
                <a:cubicBezTo>
                  <a:pt x="2435382" y="890523"/>
                  <a:pt x="2500265" y="1125913"/>
                  <a:pt x="2525916" y="119683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781849" y="5408155"/>
                <a:ext cx="3094982" cy="9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>
                    <a:solidFill>
                      <a:srgbClr val="7030A0"/>
                    </a:solidFill>
                    <a:latin typeface="AR CENA" panose="02000000000000000000" pitchFamily="2" charset="0"/>
                  </a:rPr>
                  <a:t>Jadi tanpa perlu mencari solusi analitik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r>
                  <a:rPr lang="en-GB" smtClean="0">
                    <a:solidFill>
                      <a:srgbClr val="7030A0"/>
                    </a:solidFill>
                    <a:latin typeface="AR CENA" panose="02000000000000000000" pitchFamily="2" charset="0"/>
                  </a:rPr>
                  <a:t>, kita bisa mencari kurva solusi dg </a:t>
                </a:r>
                <a:r>
                  <a:rPr lang="en-GB" b="1" u="sng" smtClean="0">
                    <a:solidFill>
                      <a:srgbClr val="7030A0"/>
                    </a:solidFill>
                    <a:latin typeface="AR CENA" panose="02000000000000000000" pitchFamily="2" charset="0"/>
                  </a:rPr>
                  <a:t>medan arah</a:t>
                </a:r>
                <a:r>
                  <a:rPr lang="en-GB" smtClean="0">
                    <a:solidFill>
                      <a:srgbClr val="7030A0"/>
                    </a:solidFill>
                    <a:latin typeface="AR CENA" panose="02000000000000000000" pitchFamily="2" charset="0"/>
                  </a:rPr>
                  <a:t>.</a:t>
                </a:r>
                <a:endParaRPr lang="en-GB">
                  <a:solidFill>
                    <a:srgbClr val="7030A0"/>
                  </a:solidFill>
                  <a:latin typeface="AR CENA" panose="02000000000000000000" pitchFamily="2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849" y="5408155"/>
                <a:ext cx="3094982" cy="983411"/>
              </a:xfrm>
              <a:prstGeom prst="rect">
                <a:avLst/>
              </a:prstGeom>
              <a:blipFill rotWithShape="0">
                <a:blip r:embed="rId19"/>
                <a:stretch>
                  <a:fillRect l="-1575" t="-3106" r="-1772" b="-9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125077" y="4899095"/>
            <a:ext cx="1665838" cy="1333397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9454035" y="6511046"/>
                <a:ext cx="1348318" cy="40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035" y="6511046"/>
                <a:ext cx="1348318" cy="407163"/>
              </a:xfrm>
              <a:prstGeom prst="rect">
                <a:avLst/>
              </a:prstGeom>
              <a:blipFill rotWithShape="0">
                <a:blip r:embed="rId20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432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794 -0.00672 L -0.19544 -0.06621 L -0.18047 -0.11899 L -0.16198 -0.14792 L -0.14492 -0.16644 L -0.12409 -0.17315 L -0.10482 -0.17431 L -0.07734 -0.17431 L -0.05352 -0.1625 L -0.03581 -0.13473 L -0.02461 -0.10973 L -0.01432 -0.07662 L -0.00677 -0.03982 L 2.0383E-17 4.44444E-6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91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Menggambar</a:t>
            </a:r>
            <a:r>
              <a:rPr lang="en-US" dirty="0" smtClean="0"/>
              <a:t> Medan </a:t>
            </a:r>
            <a:r>
              <a:rPr lang="en-US" dirty="0" err="1" smtClean="0"/>
              <a:t>Arah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6884" y="1780674"/>
                <a:ext cx="3590759" cy="496904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0070C0"/>
                    </a:solidFill>
                  </a:rPr>
                  <a:t>Medan </a:t>
                </a:r>
                <a:r>
                  <a:rPr lang="en-US" b="1" dirty="0" err="1" smtClean="0">
                    <a:solidFill>
                      <a:srgbClr val="0070C0"/>
                    </a:solidFill>
                  </a:rPr>
                  <a:t>arah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 (</a:t>
                </a:r>
                <a:r>
                  <a:rPr lang="en-US" b="1" i="1" dirty="0" smtClean="0">
                    <a:solidFill>
                      <a:srgbClr val="0070C0"/>
                    </a:solidFill>
                  </a:rPr>
                  <a:t>direction fields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)</a:t>
                </a:r>
              </a:p>
              <a:p>
                <a:r>
                  <a:rPr lang="en-US" dirty="0" smtClean="0"/>
                  <a:t>Cara </a:t>
                </a:r>
                <a:r>
                  <a:rPr lang="en-US" dirty="0" err="1" smtClean="0"/>
                  <a:t>menggambar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medan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arah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dari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suatu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fungsi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berikut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 marL="285750" indent="0">
                  <a:buNone/>
                </a:pPr>
                <a:r>
                  <a:rPr lang="en-US" dirty="0" err="1" smtClean="0"/>
                  <a:t>pada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selang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−5≤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−5≤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Isi </a:t>
                </a:r>
                <a:r>
                  <a:rPr lang="en-US" dirty="0" err="1" smtClean="0"/>
                  <a:t>tabel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medan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arah</a:t>
                </a:r>
                <a:r>
                  <a:rPr lang="en-US" dirty="0" smtClean="0"/>
                  <a:t> di </a:t>
                </a:r>
                <a:r>
                  <a:rPr lang="en-US" dirty="0" err="1" smtClean="0"/>
                  <a:t>samping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884" y="1780674"/>
                <a:ext cx="3590759" cy="4969041"/>
              </a:xfrm>
              <a:blipFill rotWithShape="0">
                <a:blip r:embed="rId3"/>
                <a:stretch>
                  <a:fillRect l="-1868" t="-24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268851"/>
              </p:ext>
            </p:extLst>
          </p:nvPr>
        </p:nvGraphicFramePr>
        <p:xfrm>
          <a:off x="4064004" y="1923809"/>
          <a:ext cx="8127996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    x</a:t>
                      </a:r>
                    </a:p>
                    <a:p>
                      <a:pPr marL="0" indent="0" algn="l"/>
                      <a:r>
                        <a:rPr lang="en-US" dirty="0" smtClean="0"/>
                        <a:t>y  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-5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-4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-3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-2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-2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-3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-4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rgbClr val="FF0000"/>
                          </a:solidFill>
                        </a:rPr>
                        <a:t>-5</a:t>
                      </a:r>
                      <a:endParaRPr lang="en-GB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318985" y="6565049"/>
                <a:ext cx="1643206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−5≤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≤5</m:t>
                          </m:r>
                        </m:e>
                      </m:d>
                    </m:oMath>
                  </m:oMathPara>
                </a14:m>
                <a:endParaRPr lang="en-GB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985" y="6565049"/>
                <a:ext cx="164320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 rot="16200000">
                <a:off x="3129989" y="4340008"/>
                <a:ext cx="1595309" cy="3693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−5≤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≤5</m:t>
                          </m:r>
                        </m:e>
                      </m:d>
                    </m:oMath>
                  </m:oMathPara>
                </a14:m>
                <a:endParaRPr lang="en-GB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29989" y="4340008"/>
                <a:ext cx="1595309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655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112310" y="1348703"/>
            <a:ext cx="1989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Tabel</a:t>
            </a:r>
            <a:r>
              <a:rPr lang="en-US" b="1" dirty="0" smtClean="0"/>
              <a:t> </a:t>
            </a:r>
            <a:r>
              <a:rPr lang="en-US" b="1" dirty="0" smtClean="0"/>
              <a:t>Medan </a:t>
            </a:r>
            <a:r>
              <a:rPr lang="en-US" b="1" dirty="0" err="1" smtClean="0"/>
              <a:t>Arah</a:t>
            </a:r>
            <a:r>
              <a:rPr lang="en-US" dirty="0" smtClean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137617" y="1224246"/>
                <a:ext cx="1345753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617" y="1224246"/>
                <a:ext cx="1345753" cy="6182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3886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11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1143</TotalTime>
  <Words>1196</Words>
  <Application>Microsoft Office PowerPoint</Application>
  <PresentationFormat>Widescreen</PresentationFormat>
  <Paragraphs>577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 CENA</vt:lpstr>
      <vt:lpstr>Calibri</vt:lpstr>
      <vt:lpstr>Cambria Math</vt:lpstr>
      <vt:lpstr>Century Schoolbook</vt:lpstr>
      <vt:lpstr>Corbel</vt:lpstr>
      <vt:lpstr>Symbol</vt:lpstr>
      <vt:lpstr>Feathered</vt:lpstr>
      <vt:lpstr>Bab 2: Persamaan Diferensial Orde-1</vt:lpstr>
      <vt:lpstr>Daftar Isi</vt:lpstr>
      <vt:lpstr>Kurva Solusi</vt:lpstr>
      <vt:lpstr>Kurva Solusi</vt:lpstr>
      <vt:lpstr>Elemen lineal</vt:lpstr>
      <vt:lpstr>Menggambar Medan Arah</vt:lpstr>
      <vt:lpstr>Medan Arah (2)</vt:lpstr>
      <vt:lpstr>Menggambar Medan Arah</vt:lpstr>
      <vt:lpstr>PowerPoint Presentation</vt:lpstr>
      <vt:lpstr>Persamaan Diferensial Orde-1 Autonomous</vt:lpstr>
      <vt:lpstr>Persamaan Diferensial Orde-1 Autonomous</vt:lpstr>
      <vt:lpstr>Phase Portrait &amp; Kurva Solusi</vt:lpstr>
      <vt:lpstr>Latihan Soal</vt:lpstr>
      <vt:lpstr>Solusi PD Orde-1: Persamaan Terpisah</vt:lpstr>
      <vt:lpstr>Solusi PD Orde-1: Persamaan Terpisah</vt:lpstr>
      <vt:lpstr>Solusi PD Orde-1: Persamaan Terpisah</vt:lpstr>
      <vt:lpstr>Solusi PD Orde-1: Persamaan Terpisah</vt:lpstr>
      <vt:lpstr>Solusi PD Orde-1: Persamaan Terpisah</vt:lpstr>
      <vt:lpstr>Latihan Soal</vt:lpstr>
      <vt:lpstr>Solusi PD Orde-1: Persamaan Linier</vt:lpstr>
      <vt:lpstr>Solusi PD Orde-1: Persamaan Linier</vt:lpstr>
      <vt:lpstr>Latihan Soal: Persamaan Linier</vt:lpstr>
      <vt:lpstr>Solusi PD Orde-1: Persamaan Eksak</vt:lpstr>
      <vt:lpstr>Solusi PD Orde-1: Persamaan Eksak</vt:lpstr>
      <vt:lpstr>Solusi PD Orde-1: Persamaan Eksak</vt:lpstr>
      <vt:lpstr>Solusi PD Orde-1: Persamaan Eksak</vt:lpstr>
      <vt:lpstr>Latihan Soal: Persamaan Eksak</vt:lpstr>
      <vt:lpstr>Solusi PD Orde-1: Persamaan Non Eksak</vt:lpstr>
      <vt:lpstr>Solusi PD Orde-1: Persamaan Non Eksak</vt:lpstr>
      <vt:lpstr>Solusi PD Orde-1: Persamaan Non Eksak</vt:lpstr>
      <vt:lpstr>Solusi PD Orde-1: Persamaan Non Eksak</vt:lpstr>
      <vt:lpstr>Solusi PD Orde-1: Solusi dengan substitusi</vt:lpstr>
      <vt:lpstr>Solusi PD Orde-1: Solusi dengan substitusi</vt:lpstr>
      <vt:lpstr>Solusi PD Orde-1: Solusi dengan substitusi</vt:lpstr>
      <vt:lpstr>Solusi PD Orde-1: Solusi dengan substitusi</vt:lpstr>
      <vt:lpstr>Solusi dengan substitusi (Persamaan Bernoulli)</vt:lpstr>
      <vt:lpstr>Latihan Soal: Solusi dengan Substitusi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 1: Pendahuluan</dc:title>
  <dc:creator>prasd.wibawa@gmail.com</dc:creator>
  <cp:lastModifiedBy>Sony</cp:lastModifiedBy>
  <cp:revision>82</cp:revision>
  <dcterms:created xsi:type="dcterms:W3CDTF">2017-08-07T06:49:16Z</dcterms:created>
  <dcterms:modified xsi:type="dcterms:W3CDTF">2017-09-08T10:38:30Z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C309ACDA-2173-4FB3-8148-E6300598C0C9</vt:lpwstr>
  </property>
  <property fmtid="{D5CDD505-2E9C-101B-9397-08002B2CF9AE}" pid="3" name="ArticulatePath">
    <vt:lpwstr>Presentation1</vt:lpwstr>
  </property>
</Properties>
</file>